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10" r:id="rId2"/>
    <p:sldMasterId id="2147483711" r:id="rId3"/>
  </p:sldMasterIdLst>
  <p:notesMasterIdLst>
    <p:notesMasterId r:id="rId23"/>
  </p:notesMasterIdLst>
  <p:handoutMasterIdLst>
    <p:handoutMasterId r:id="rId24"/>
  </p:handoutMasterIdLst>
  <p:sldIdLst>
    <p:sldId id="305" r:id="rId4"/>
    <p:sldId id="471" r:id="rId5"/>
    <p:sldId id="473" r:id="rId6"/>
    <p:sldId id="485" r:id="rId7"/>
    <p:sldId id="478" r:id="rId8"/>
    <p:sldId id="483" r:id="rId9"/>
    <p:sldId id="445" r:id="rId10"/>
    <p:sldId id="446" r:id="rId11"/>
    <p:sldId id="457" r:id="rId12"/>
    <p:sldId id="459" r:id="rId13"/>
    <p:sldId id="461" r:id="rId14"/>
    <p:sldId id="484" r:id="rId15"/>
    <p:sldId id="486" r:id="rId16"/>
    <p:sldId id="465" r:id="rId17"/>
    <p:sldId id="466" r:id="rId18"/>
    <p:sldId id="468" r:id="rId19"/>
    <p:sldId id="477" r:id="rId20"/>
    <p:sldId id="469" r:id="rId21"/>
    <p:sldId id="436" r:id="rId22"/>
  </p:sldIdLst>
  <p:sldSz cx="9144000" cy="6858000" type="screen4x3"/>
  <p:notesSz cx="6789738" cy="9929813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4381"/>
    <a:srgbClr val="3B3062"/>
    <a:srgbClr val="4F2270"/>
    <a:srgbClr val="141412"/>
    <a:srgbClr val="FF3300"/>
    <a:srgbClr val="6F81CF"/>
    <a:srgbClr val="FFFFFF"/>
    <a:srgbClr val="CD5757"/>
    <a:srgbClr val="D87A7A"/>
    <a:srgbClr val="3E3E3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3223" autoAdjust="0"/>
  </p:normalViewPr>
  <p:slideViewPr>
    <p:cSldViewPr>
      <p:cViewPr>
        <p:scale>
          <a:sx n="75" d="100"/>
          <a:sy n="75" d="100"/>
        </p:scale>
        <p:origin x="-1014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92"/>
    </p:cViewPr>
  </p:sorterViewPr>
  <p:notesViewPr>
    <p:cSldViewPr>
      <p:cViewPr varScale="1">
        <p:scale>
          <a:sx n="51" d="100"/>
          <a:sy n="51" d="100"/>
        </p:scale>
        <p:origin x="-2958" y="-96"/>
      </p:cViewPr>
      <p:guideLst>
        <p:guide orient="horz" pos="3128"/>
        <p:guide pos="213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4925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E4D5350-7CB8-488A-B6C6-08A3AC9BCB25}" type="datetimeFigureOut">
              <a:rPr lang="en-AU"/>
              <a:pPr>
                <a:defRPr/>
              </a:pPr>
              <a:t>1/09/2011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32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4925" y="9431338"/>
            <a:ext cx="29432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93F89FB-202D-4EAE-8C5B-728DBB99822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44925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 b="0"/>
            </a:lvl1pPr>
          </a:lstStyle>
          <a:p>
            <a:pPr>
              <a:defRPr/>
            </a:pPr>
            <a:fld id="{B37E4CE6-B42D-47DE-A230-066782DE9C4B}" type="datetimeFigureOut">
              <a:rPr lang="en-US"/>
              <a:pPr>
                <a:defRPr/>
              </a:pPr>
              <a:t>9/1/2011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6125"/>
            <a:ext cx="4960938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8050"/>
            <a:ext cx="5432425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431338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44925" y="9431338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 b="0"/>
            </a:lvl1pPr>
          </a:lstStyle>
          <a:p>
            <a:pPr>
              <a:defRPr/>
            </a:pPr>
            <a:fld id="{5D7DD10E-DD9B-48F7-9299-4DAB7883487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b="1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endParaRPr lang="en-AU" b="1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7DD10E-DD9B-48F7-9299-4DAB78834874}" type="slidenum">
              <a:rPr lang="en-AU" smtClean="0"/>
              <a:pPr>
                <a:defRPr/>
              </a:pPr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sz="900" dirty="0" smtClean="0">
              <a:latin typeface="Arial" charset="0"/>
            </a:endParaRPr>
          </a:p>
          <a:p>
            <a:endParaRPr lang="en-AU" sz="900" i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sz="900" b="1" dirty="0" smtClean="0"/>
          </a:p>
          <a:p>
            <a:endParaRPr lang="en-AU" sz="900" b="1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endParaRPr lang="en-AU" sz="1400" b="1" dirty="0" smtClean="0"/>
          </a:p>
          <a:p>
            <a:pPr>
              <a:buFontTx/>
              <a:buNone/>
            </a:pPr>
            <a:endParaRPr lang="en-AU" sz="1000" b="1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742950" lvl="1" indent="-285750">
              <a:spcAft>
                <a:spcPct val="30000"/>
              </a:spcAft>
              <a:buFont typeface="Wingdings" pitchFamily="2" charset="2"/>
              <a:buNone/>
            </a:pPr>
            <a:endParaRPr lang="en-US" sz="1000" b="1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b="1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A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7DD10E-DD9B-48F7-9299-4DAB78834874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581400"/>
            <a:ext cx="9144000" cy="781050"/>
          </a:xfrm>
        </p:spPr>
        <p:txBody>
          <a:bodyPr/>
          <a:lstStyle>
            <a:lvl1pPr algn="ctr">
              <a:defRPr sz="4400" b="0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546600"/>
            <a:ext cx="9144000" cy="787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AU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13525"/>
            <a:ext cx="2133600" cy="16827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13525"/>
            <a:ext cx="2133600" cy="16827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9B30701-1D56-4A50-9649-561DF42FAD5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7617D-E447-4C00-ABBD-CB4A848E5B2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15050" y="0"/>
            <a:ext cx="1962150" cy="65532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5734050" cy="65532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A8D84-55BB-45A6-ABD2-29BEF4C0D8B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43DE8-DE35-4D53-8312-E51B98C260D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C0EDC-AA1F-4D58-9A2E-7A85631CBAA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B185F-FB2D-4114-BF81-D044388C28B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38481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9100" y="685800"/>
            <a:ext cx="38481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E89B7-F1FB-4A37-85B2-3CD283E99FC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35F35-37F4-4EBD-BD8F-66F5EDE5E5C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63D1-2C09-4567-8202-724CD2309E0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192DD-E16C-42C7-8461-CE2A2436C46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23E3E-9F16-4DEB-9CAC-6C77C7D5125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10810-C252-4426-99BF-B494182EA54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6204E-07CE-44E7-96E5-1C36F188737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D6720-DE3A-48A9-9AD1-6BDEA4B66AE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15050" y="0"/>
            <a:ext cx="1962150" cy="6553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5734050" cy="6553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6A0C0-9592-4B4A-9762-C0D20379F0B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1B34B-E28D-48CC-8FBE-99F6B955936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FDC29-DD42-468B-A584-130F5D89CEC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A11A8-5139-4B4C-9EB7-8D7EAB3C3BA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38481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9100" y="685800"/>
            <a:ext cx="38481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86B03-7E40-42F0-A24E-EFABEB21A08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75C52-F4CE-46A4-BDF6-A078BCDF441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684E3-34A8-4DA5-9F2C-280E0872B84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F7488-67D9-4543-BEB8-9333DA4AF2B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A4842-2BA6-4EED-A280-E4C6BFAD25A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98A2A-AF4B-4026-B8F2-792E86B4F6E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BF5D0-F2BB-41C7-A9B6-D0E6C202229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417F0-B98C-4C15-98A8-5D377C640EA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15050" y="0"/>
            <a:ext cx="1962150" cy="6553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5734050" cy="6553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D7EFB-C8DB-4DCF-9F12-90FE9DE3B53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38481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9100" y="685800"/>
            <a:ext cx="38481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51C71-CD98-43A7-9053-660966BEAC8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325CF-4C16-495B-9006-7D56F6E231A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6ED27-B2F7-44C9-A879-A945E298D88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F01F4-70C9-4698-BB89-1D558BDCB2E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4EE36-66B8-4C10-9D5D-82FCE08DC99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Click icon to add picture</a:t>
            </a:r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95556-BE28-48F2-802E-A2873398285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784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85800"/>
            <a:ext cx="7848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849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latin typeface="Tahoma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135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latin typeface="Tahoma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latin typeface="Tahoma" pitchFamily="34" charset="0"/>
              </a:defRPr>
            </a:lvl1pPr>
          </a:lstStyle>
          <a:p>
            <a:pPr>
              <a:defRPr/>
            </a:pPr>
            <a:fld id="{F9BE6938-BDB3-48C9-8753-026326E168B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784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85800"/>
            <a:ext cx="7848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1682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13525"/>
            <a:ext cx="2895600" cy="1682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1682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+mn-lt"/>
              </a:defRPr>
            </a:lvl1pPr>
          </a:lstStyle>
          <a:p>
            <a:pPr>
              <a:defRPr/>
            </a:pPr>
            <a:fld id="{F283E3B9-7862-4109-813F-2DE623AF251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784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85800"/>
            <a:ext cx="7848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1682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13525"/>
            <a:ext cx="2895600" cy="1682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1682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+mn-lt"/>
              </a:defRPr>
            </a:lvl1pPr>
          </a:lstStyle>
          <a:p>
            <a:pPr>
              <a:defRPr/>
            </a:pPr>
            <a:fld id="{03B47D7D-D53A-4421-BA64-1AA384B69A8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3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63" name="Picture 16" descr="UOM-Pos_S_CMYK"/>
          <p:cNvPicPr>
            <a:picLocks noChangeAspect="1" noChangeArrowheads="1"/>
          </p:cNvPicPr>
          <p:nvPr/>
        </p:nvPicPr>
        <p:blipFill>
          <a:blip r:embed="rId3" cstate="print"/>
          <a:srcRect l="14413" t="12070" r="13469" b="13121"/>
          <a:stretch>
            <a:fillRect/>
          </a:stretch>
        </p:blipFill>
        <p:spPr bwMode="auto">
          <a:xfrm>
            <a:off x="8172450" y="5926138"/>
            <a:ext cx="971550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2" descr="McC_logo_stack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83288"/>
            <a:ext cx="2411413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17"/>
          <p:cNvSpPr>
            <a:spLocks noChangeArrowheads="1"/>
          </p:cNvSpPr>
          <p:nvPr/>
        </p:nvSpPr>
        <p:spPr bwMode="auto">
          <a:xfrm>
            <a:off x="0" y="72008"/>
            <a:ext cx="9144000" cy="5949280"/>
          </a:xfrm>
          <a:prstGeom prst="rect">
            <a:avLst/>
          </a:prstGeom>
          <a:gradFill rotWithShape="1">
            <a:gsLst>
              <a:gs pos="0">
                <a:srgbClr val="2F2F47"/>
              </a:gs>
              <a:gs pos="50000">
                <a:srgbClr val="666699"/>
              </a:gs>
              <a:gs pos="100000">
                <a:srgbClr val="2F2F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Rectangle 10"/>
          <p:cNvSpPr>
            <a:spLocks noChangeArrowheads="1"/>
          </p:cNvSpPr>
          <p:nvPr/>
        </p:nvSpPr>
        <p:spPr bwMode="auto">
          <a:xfrm>
            <a:off x="395536" y="4005064"/>
            <a:ext cx="8568952" cy="203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AU" sz="2000" dirty="0" smtClean="0">
                <a:solidFill>
                  <a:srgbClr val="F8F8F8"/>
                </a:solidFill>
                <a:latin typeface="+mn-lt"/>
                <a:cs typeface="Iskoola Pota" pitchFamily="34" charset="0"/>
              </a:rPr>
              <a:t>Karen Block, Lisa Gibbs, Elisha Riggs, Deborah Warr</a:t>
            </a:r>
          </a:p>
          <a:p>
            <a:pPr eaLnBrk="0" hangingPunct="0">
              <a:lnSpc>
                <a:spcPct val="80000"/>
              </a:lnSpc>
            </a:pPr>
            <a:endParaRPr lang="en-AU" sz="2000" dirty="0">
              <a:solidFill>
                <a:srgbClr val="F8F8F8"/>
              </a:solidFill>
              <a:latin typeface="+mn-lt"/>
              <a:cs typeface="Iskoola Pota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AU" sz="2000" dirty="0" smtClean="0">
                <a:solidFill>
                  <a:srgbClr val="F8F8F8"/>
                </a:solidFill>
                <a:latin typeface="+mn-lt"/>
                <a:cs typeface="Iskoola Pota" pitchFamily="34" charset="0"/>
              </a:rPr>
              <a:t>McCaughey </a:t>
            </a:r>
            <a:r>
              <a:rPr lang="en-AU" sz="2000" dirty="0">
                <a:solidFill>
                  <a:srgbClr val="F8F8F8"/>
                </a:solidFill>
                <a:latin typeface="+mn-lt"/>
                <a:cs typeface="Iskoola Pota" pitchFamily="34" charset="0"/>
              </a:rPr>
              <a:t>Centre, Melbourne School of Population Health, </a:t>
            </a:r>
          </a:p>
          <a:p>
            <a:pPr algn="ctr" eaLnBrk="0" hangingPunct="0">
              <a:lnSpc>
                <a:spcPct val="80000"/>
              </a:lnSpc>
            </a:pPr>
            <a:r>
              <a:rPr lang="en-AU" sz="2000" dirty="0">
                <a:solidFill>
                  <a:srgbClr val="F8F8F8"/>
                </a:solidFill>
                <a:latin typeface="+mn-lt"/>
                <a:cs typeface="Iskoola Pota" pitchFamily="34" charset="0"/>
              </a:rPr>
              <a:t>University of </a:t>
            </a:r>
            <a:r>
              <a:rPr lang="en-AU" sz="2000" dirty="0" smtClean="0">
                <a:solidFill>
                  <a:srgbClr val="F8F8F8"/>
                </a:solidFill>
                <a:latin typeface="+mn-lt"/>
                <a:cs typeface="Iskoola Pota" pitchFamily="34" charset="0"/>
              </a:rPr>
              <a:t>Melbourne</a:t>
            </a:r>
          </a:p>
          <a:p>
            <a:pPr eaLnBrk="0" hangingPunct="0">
              <a:lnSpc>
                <a:spcPct val="80000"/>
              </a:lnSpc>
            </a:pPr>
            <a:endParaRPr lang="en-AU" sz="2000" dirty="0" smtClean="0">
              <a:solidFill>
                <a:srgbClr val="F8F8F8"/>
              </a:solidFill>
              <a:latin typeface="+mn-lt"/>
              <a:cs typeface="Iskoola Pota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AU" sz="2000" dirty="0" smtClean="0">
                <a:solidFill>
                  <a:srgbClr val="F8F8F8"/>
                </a:solidFill>
                <a:latin typeface="+mn-lt"/>
                <a:cs typeface="Iskoola Pota" pitchFamily="34" charset="0"/>
              </a:rPr>
              <a:t>The Australasian Evaluation Society International Conference</a:t>
            </a:r>
            <a:r>
              <a:rPr lang="en-AU" dirty="0" smtClean="0">
                <a:solidFill>
                  <a:srgbClr val="F8F8F8"/>
                </a:solidFill>
                <a:latin typeface="+mn-lt"/>
                <a:cs typeface="Iskoola Pota" pitchFamily="34" charset="0"/>
              </a:rPr>
              <a:t>, Sydney 2011 </a:t>
            </a:r>
            <a:endParaRPr lang="en-AU" dirty="0" smtClean="0">
              <a:solidFill>
                <a:srgbClr val="F8F8F8"/>
              </a:solidFill>
              <a:latin typeface="+mn-lt"/>
            </a:endParaRPr>
          </a:p>
          <a:p>
            <a:pPr eaLnBrk="0" hangingPunct="0">
              <a:lnSpc>
                <a:spcPct val="80000"/>
              </a:lnSpc>
            </a:pPr>
            <a:endParaRPr lang="en-AU" dirty="0">
              <a:solidFill>
                <a:srgbClr val="F8F8F8"/>
              </a:solidFill>
            </a:endParaRPr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067944" y="0"/>
            <a:ext cx="5076056" cy="3643312"/>
          </a:xfrm>
        </p:spPr>
        <p:txBody>
          <a:bodyPr/>
          <a:lstStyle/>
          <a:p>
            <a:pPr algn="r" eaLnBrk="1" hangingPunct="1">
              <a:defRPr/>
            </a:pPr>
            <a:r>
              <a:rPr lang="en-AU" sz="4000" b="0" baseline="30000" dirty="0" smtClean="0">
                <a:latin typeface="Lucida Bright" pitchFamily="18" charset="0"/>
              </a:rPr>
              <a:t/>
            </a:r>
            <a:br>
              <a:rPr lang="en-AU" sz="4000" b="0" baseline="30000" dirty="0" smtClean="0">
                <a:latin typeface="Lucida Bright" pitchFamily="18" charset="0"/>
              </a:rPr>
            </a:br>
            <a:r>
              <a:rPr lang="en-US" sz="4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Bright" pitchFamily="18" charset="0"/>
              </a:rPr>
              <a:t>Evaluation Research with Refugee Youth: Adapting Methods to the Population</a:t>
            </a:r>
            <a:endParaRPr lang="en-US" sz="4000" b="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5368" name="Group 9"/>
          <p:cNvGrpSpPr>
            <a:grpSpLocks/>
          </p:cNvGrpSpPr>
          <p:nvPr/>
        </p:nvGrpSpPr>
        <p:grpSpPr bwMode="auto">
          <a:xfrm>
            <a:off x="395536" y="764704"/>
            <a:ext cx="3671888" cy="2590800"/>
            <a:chOff x="2880" y="2205"/>
            <a:chExt cx="2223" cy="1361"/>
          </a:xfrm>
        </p:grpSpPr>
        <p:pic>
          <p:nvPicPr>
            <p:cNvPr id="15369" name="Picture 10" descr="map_world[2]"/>
            <p:cNvPicPr>
              <a:picLocks noChangeAspect="1" noChangeArrowheads="1"/>
            </p:cNvPicPr>
            <p:nvPr/>
          </p:nvPicPr>
          <p:blipFill>
            <a:blip r:embed="rId5" cstate="print"/>
            <a:srcRect l="16959" t="12965" b="7907"/>
            <a:stretch>
              <a:fillRect/>
            </a:stretch>
          </p:blipFill>
          <p:spPr bwMode="auto">
            <a:xfrm>
              <a:off x="2880" y="2205"/>
              <a:ext cx="2223" cy="1361"/>
            </a:xfrm>
            <a:prstGeom prst="rect">
              <a:avLst/>
            </a:prstGeom>
            <a:solidFill>
              <a:srgbClr val="FF3300"/>
            </a:solidFill>
            <a:ln w="38100" algn="in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5370" name="Oval 11"/>
            <p:cNvSpPr>
              <a:spLocks noChangeArrowheads="1"/>
            </p:cNvSpPr>
            <p:nvPr/>
          </p:nvSpPr>
          <p:spPr bwMode="auto">
            <a:xfrm>
              <a:off x="4059" y="2523"/>
              <a:ext cx="90" cy="91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1" name="Oval 12"/>
            <p:cNvSpPr>
              <a:spLocks noChangeArrowheads="1"/>
            </p:cNvSpPr>
            <p:nvPr/>
          </p:nvSpPr>
          <p:spPr bwMode="auto">
            <a:xfrm>
              <a:off x="4241" y="2568"/>
              <a:ext cx="90" cy="91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2" name="Oval 13"/>
            <p:cNvSpPr>
              <a:spLocks noChangeArrowheads="1"/>
            </p:cNvSpPr>
            <p:nvPr/>
          </p:nvSpPr>
          <p:spPr bwMode="auto">
            <a:xfrm>
              <a:off x="3560" y="2840"/>
              <a:ext cx="90" cy="91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3" name="Oval 14"/>
            <p:cNvSpPr>
              <a:spLocks noChangeArrowheads="1"/>
            </p:cNvSpPr>
            <p:nvPr/>
          </p:nvSpPr>
          <p:spPr bwMode="auto">
            <a:xfrm>
              <a:off x="3923" y="2795"/>
              <a:ext cx="90" cy="91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4" name="Oval 15"/>
            <p:cNvSpPr>
              <a:spLocks noChangeArrowheads="1"/>
            </p:cNvSpPr>
            <p:nvPr/>
          </p:nvSpPr>
          <p:spPr bwMode="auto">
            <a:xfrm>
              <a:off x="4332" y="2795"/>
              <a:ext cx="90" cy="91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5" name="Oval 16"/>
            <p:cNvSpPr>
              <a:spLocks noChangeArrowheads="1"/>
            </p:cNvSpPr>
            <p:nvPr/>
          </p:nvSpPr>
          <p:spPr bwMode="auto">
            <a:xfrm>
              <a:off x="4468" y="2704"/>
              <a:ext cx="90" cy="91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6" name="Oval 17"/>
            <p:cNvSpPr>
              <a:spLocks noChangeArrowheads="1"/>
            </p:cNvSpPr>
            <p:nvPr/>
          </p:nvSpPr>
          <p:spPr bwMode="auto">
            <a:xfrm>
              <a:off x="4785" y="3339"/>
              <a:ext cx="135" cy="13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5377" name="AutoShape 18"/>
            <p:cNvCxnSpPr>
              <a:cxnSpLocks noChangeShapeType="1"/>
              <a:stCxn id="15371" idx="5"/>
              <a:endCxn id="15376" idx="0"/>
            </p:cNvCxnSpPr>
            <p:nvPr/>
          </p:nvCxnSpPr>
          <p:spPr bwMode="auto">
            <a:xfrm rot="16200000" flipH="1">
              <a:off x="4251" y="2725"/>
              <a:ext cx="669" cy="535"/>
            </a:xfrm>
            <a:prstGeom prst="curvedConnector3">
              <a:avLst>
                <a:gd name="adj1" fmla="val 50824"/>
              </a:avLst>
            </a:prstGeom>
            <a:noFill/>
            <a:ln w="38100">
              <a:solidFill>
                <a:srgbClr val="6F81CF"/>
              </a:solidFill>
              <a:round/>
              <a:headEnd/>
              <a:tailEnd type="triangle" w="med" len="med"/>
            </a:ln>
          </p:spPr>
        </p:cxnSp>
        <p:cxnSp>
          <p:nvCxnSpPr>
            <p:cNvPr id="15378" name="AutoShape 19"/>
            <p:cNvCxnSpPr>
              <a:cxnSpLocks noChangeShapeType="1"/>
              <a:stCxn id="15370" idx="5"/>
              <a:endCxn id="15376" idx="1"/>
            </p:cNvCxnSpPr>
            <p:nvPr/>
          </p:nvCxnSpPr>
          <p:spPr bwMode="auto">
            <a:xfrm rot="16200000" flipH="1">
              <a:off x="4104" y="2645"/>
              <a:ext cx="734" cy="669"/>
            </a:xfrm>
            <a:prstGeom prst="curvedConnector3">
              <a:avLst>
                <a:gd name="adj1" fmla="val 49454"/>
              </a:avLst>
            </a:prstGeom>
            <a:noFill/>
            <a:ln w="38100">
              <a:solidFill>
                <a:srgbClr val="6F81CF"/>
              </a:solidFill>
              <a:round/>
              <a:headEnd/>
              <a:tailEnd type="triangle" w="med" len="med"/>
            </a:ln>
          </p:spPr>
        </p:cxnSp>
        <p:cxnSp>
          <p:nvCxnSpPr>
            <p:cNvPr id="15379" name="AutoShape 20"/>
            <p:cNvCxnSpPr>
              <a:cxnSpLocks noChangeShapeType="1"/>
              <a:stCxn id="15375" idx="5"/>
              <a:endCxn id="15376" idx="1"/>
            </p:cNvCxnSpPr>
            <p:nvPr/>
          </p:nvCxnSpPr>
          <p:spPr bwMode="auto">
            <a:xfrm rot="16200000" flipH="1">
              <a:off x="4398" y="2941"/>
              <a:ext cx="553" cy="260"/>
            </a:xfrm>
            <a:prstGeom prst="curvedConnector3">
              <a:avLst>
                <a:gd name="adj1" fmla="val 49185"/>
              </a:avLst>
            </a:prstGeom>
            <a:noFill/>
            <a:ln w="38100">
              <a:solidFill>
                <a:srgbClr val="6F81CF"/>
              </a:solidFill>
              <a:round/>
              <a:headEnd/>
              <a:tailEnd type="triangle" w="med" len="med"/>
            </a:ln>
          </p:spPr>
        </p:cxnSp>
        <p:sp>
          <p:nvSpPr>
            <p:cNvPr id="15380" name="Oval 21"/>
            <p:cNvSpPr>
              <a:spLocks noChangeAspect="1" noChangeArrowheads="1"/>
            </p:cNvSpPr>
            <p:nvPr/>
          </p:nvSpPr>
          <p:spPr bwMode="auto">
            <a:xfrm>
              <a:off x="4014" y="2840"/>
              <a:ext cx="91" cy="85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5381" name="AutoShape 22"/>
            <p:cNvCxnSpPr>
              <a:cxnSpLocks noChangeShapeType="1"/>
              <a:stCxn id="15380" idx="5"/>
              <a:endCxn id="15376" idx="1"/>
            </p:cNvCxnSpPr>
            <p:nvPr/>
          </p:nvCxnSpPr>
          <p:spPr bwMode="auto">
            <a:xfrm rot="16200000" flipH="1">
              <a:off x="4238" y="2779"/>
              <a:ext cx="422" cy="713"/>
            </a:xfrm>
            <a:prstGeom prst="curvedConnector3">
              <a:avLst>
                <a:gd name="adj1" fmla="val 48815"/>
              </a:avLst>
            </a:prstGeom>
            <a:noFill/>
            <a:ln w="38100">
              <a:solidFill>
                <a:srgbClr val="6F81CF"/>
              </a:solidFill>
              <a:round/>
              <a:headEnd/>
              <a:tailEnd type="triangle" w="med" len="med"/>
            </a:ln>
          </p:spPr>
        </p:cxnSp>
        <p:cxnSp>
          <p:nvCxnSpPr>
            <p:cNvPr id="15382" name="AutoShape 23"/>
            <p:cNvCxnSpPr>
              <a:cxnSpLocks noChangeShapeType="1"/>
              <a:stCxn id="15372" idx="3"/>
              <a:endCxn id="15376" idx="1"/>
            </p:cNvCxnSpPr>
            <p:nvPr/>
          </p:nvCxnSpPr>
          <p:spPr bwMode="auto">
            <a:xfrm rot="16200000" flipH="1">
              <a:off x="3980" y="2523"/>
              <a:ext cx="417" cy="1232"/>
            </a:xfrm>
            <a:prstGeom prst="curvedConnector3">
              <a:avLst>
                <a:gd name="adj1" fmla="val 48921"/>
              </a:avLst>
            </a:prstGeom>
            <a:noFill/>
            <a:ln w="38100">
              <a:solidFill>
                <a:srgbClr val="6F81CF"/>
              </a:solidFill>
              <a:round/>
              <a:headEnd/>
              <a:tailEnd type="triangle" w="med" len="med"/>
            </a:ln>
          </p:spPr>
        </p:cxnSp>
        <p:cxnSp>
          <p:nvCxnSpPr>
            <p:cNvPr id="15383" name="AutoShape 24"/>
            <p:cNvCxnSpPr>
              <a:cxnSpLocks noChangeShapeType="1"/>
              <a:stCxn id="15373" idx="4"/>
              <a:endCxn id="15376" idx="2"/>
            </p:cNvCxnSpPr>
            <p:nvPr/>
          </p:nvCxnSpPr>
          <p:spPr bwMode="auto">
            <a:xfrm rot="16200000" flipH="1">
              <a:off x="4116" y="2750"/>
              <a:ext cx="509" cy="805"/>
            </a:xfrm>
            <a:prstGeom prst="curvedConnector2">
              <a:avLst/>
            </a:prstGeom>
            <a:noFill/>
            <a:ln w="38100">
              <a:solidFill>
                <a:srgbClr val="6F81CF"/>
              </a:solidFill>
              <a:round/>
              <a:headEnd/>
              <a:tailEnd type="triangle" w="med" len="med"/>
            </a:ln>
          </p:spPr>
        </p:cxnSp>
        <p:cxnSp>
          <p:nvCxnSpPr>
            <p:cNvPr id="15384" name="AutoShape 25"/>
            <p:cNvCxnSpPr>
              <a:cxnSpLocks noChangeShapeType="1"/>
              <a:stCxn id="15374" idx="2"/>
              <a:endCxn id="15376" idx="0"/>
            </p:cNvCxnSpPr>
            <p:nvPr/>
          </p:nvCxnSpPr>
          <p:spPr bwMode="auto">
            <a:xfrm rot="10800000" flipH="1" flipV="1">
              <a:off x="4320" y="2841"/>
              <a:ext cx="533" cy="486"/>
            </a:xfrm>
            <a:prstGeom prst="curvedConnector4">
              <a:avLst>
                <a:gd name="adj1" fmla="val -24764"/>
                <a:gd name="adj2" fmla="val 55759"/>
              </a:avLst>
            </a:prstGeom>
            <a:noFill/>
            <a:ln w="38100">
              <a:solidFill>
                <a:srgbClr val="6F81CF"/>
              </a:solidFill>
              <a:round/>
              <a:headEnd/>
              <a:tailEnd type="triangle" w="med" len="med"/>
            </a:ln>
          </p:spPr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6070600"/>
            <a:ext cx="1503362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6021288"/>
            <a:ext cx="2163551" cy="65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0"/>
          <p:cNvSpPr>
            <a:spLocks noChangeArrowheads="1"/>
          </p:cNvSpPr>
          <p:nvPr/>
        </p:nvSpPr>
        <p:spPr bwMode="auto">
          <a:xfrm>
            <a:off x="0" y="-531813"/>
            <a:ext cx="9144000" cy="1916113"/>
          </a:xfrm>
          <a:prstGeom prst="rect">
            <a:avLst/>
          </a:prstGeom>
          <a:gradFill rotWithShape="1">
            <a:gsLst>
              <a:gs pos="0">
                <a:srgbClr val="2F2F47"/>
              </a:gs>
              <a:gs pos="50000">
                <a:srgbClr val="666699"/>
              </a:gs>
              <a:gs pos="100000">
                <a:srgbClr val="2F2F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476250"/>
            <a:ext cx="7848600" cy="685800"/>
          </a:xfrm>
        </p:spPr>
        <p:txBody>
          <a:bodyPr/>
          <a:lstStyle/>
          <a:p>
            <a:pPr algn="r"/>
            <a:r>
              <a:rPr lang="en-AU" dirty="0" smtClean="0">
                <a:solidFill>
                  <a:schemeClr val="bg1"/>
                </a:solidFill>
              </a:rPr>
              <a:t>Respect for autonomy</a:t>
            </a:r>
          </a:p>
        </p:txBody>
      </p:sp>
      <p:sp>
        <p:nvSpPr>
          <p:cNvPr id="88067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557338"/>
            <a:ext cx="7537450" cy="4679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AU" sz="2800" b="0" i="1" dirty="0" smtClean="0"/>
              <a:t>Informed</a:t>
            </a:r>
            <a:r>
              <a:rPr lang="en-AU" sz="2800" b="0" dirty="0" smtClean="0"/>
              <a:t> and </a:t>
            </a:r>
            <a:r>
              <a:rPr lang="en-AU" sz="2800" b="0" i="1" dirty="0" smtClean="0"/>
              <a:t>meaningful</a:t>
            </a:r>
            <a:r>
              <a:rPr lang="en-AU" sz="2800" b="0" dirty="0" smtClean="0"/>
              <a:t> consent</a:t>
            </a:r>
          </a:p>
          <a:p>
            <a:pPr>
              <a:lnSpc>
                <a:spcPct val="80000"/>
              </a:lnSpc>
            </a:pPr>
            <a:r>
              <a:rPr lang="en-AU" sz="2800" b="0" dirty="0" smtClean="0"/>
              <a:t>Multiple first languages (38)</a:t>
            </a:r>
          </a:p>
          <a:p>
            <a:pPr>
              <a:lnSpc>
                <a:spcPct val="80000"/>
              </a:lnSpc>
            </a:pPr>
            <a:r>
              <a:rPr lang="en-AU" sz="2800" b="0" dirty="0" smtClean="0"/>
              <a:t>Written translations?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AU" sz="2400" b="0" dirty="0" smtClean="0"/>
              <a:t>Resources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AU" sz="2400" b="0" dirty="0" smtClean="0"/>
              <a:t>Literacy? </a:t>
            </a:r>
          </a:p>
          <a:p>
            <a:pPr>
              <a:lnSpc>
                <a:spcPct val="80000"/>
              </a:lnSpc>
            </a:pPr>
            <a:r>
              <a:rPr lang="en-AU" sz="2800" b="0" dirty="0" smtClean="0"/>
              <a:t>Interpreters?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AU" sz="2400" b="0" dirty="0" smtClean="0"/>
              <a:t>Impractical with multiple languages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AU" sz="2400" b="0" dirty="0" smtClean="0"/>
              <a:t>Translating language not the same as translating concepts</a:t>
            </a:r>
          </a:p>
          <a:p>
            <a:pPr>
              <a:lnSpc>
                <a:spcPct val="80000"/>
              </a:lnSpc>
            </a:pPr>
            <a:r>
              <a:rPr lang="en-AU" sz="2800" b="0" dirty="0" smtClean="0"/>
              <a:t>English most suitable but limited proficiency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endParaRPr lang="en-US" sz="2800" b="0" dirty="0" smtClean="0"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0"/>
          <p:cNvSpPr>
            <a:spLocks noChangeArrowheads="1"/>
          </p:cNvSpPr>
          <p:nvPr/>
        </p:nvSpPr>
        <p:spPr bwMode="auto">
          <a:xfrm>
            <a:off x="0" y="-531813"/>
            <a:ext cx="9144000" cy="1916113"/>
          </a:xfrm>
          <a:prstGeom prst="rect">
            <a:avLst/>
          </a:prstGeom>
          <a:gradFill rotWithShape="1">
            <a:gsLst>
              <a:gs pos="0">
                <a:srgbClr val="2F2F47"/>
              </a:gs>
              <a:gs pos="50000">
                <a:srgbClr val="666699"/>
              </a:gs>
              <a:gs pos="100000">
                <a:srgbClr val="2F2F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476250"/>
            <a:ext cx="7848600" cy="685800"/>
          </a:xfrm>
        </p:spPr>
        <p:txBody>
          <a:bodyPr/>
          <a:lstStyle/>
          <a:p>
            <a:pPr algn="r"/>
            <a:r>
              <a:rPr lang="en-AU" dirty="0" smtClean="0">
                <a:solidFill>
                  <a:schemeClr val="bg1"/>
                </a:solidFill>
              </a:rPr>
              <a:t>Understandings of research</a:t>
            </a:r>
          </a:p>
        </p:txBody>
      </p:sp>
      <p:sp>
        <p:nvSpPr>
          <p:cNvPr id="90115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557338"/>
            <a:ext cx="7537450" cy="4679950"/>
          </a:xfrm>
        </p:spPr>
        <p:txBody>
          <a:bodyPr/>
          <a:lstStyle/>
          <a:p>
            <a:r>
              <a:rPr lang="en-AU" sz="2800" b="0" dirty="0" smtClean="0"/>
              <a:t>Piloted research methods…</a:t>
            </a:r>
          </a:p>
          <a:p>
            <a:r>
              <a:rPr lang="en-AU" sz="2800" b="0" dirty="0" smtClean="0"/>
              <a:t>Signed consent form </a:t>
            </a:r>
            <a:r>
              <a:rPr lang="en-AU" sz="2800" b="0" dirty="0" smtClean="0">
                <a:cs typeface="Arial" charset="0"/>
              </a:rPr>
              <a:t>not the same as ‘meaningful consent’</a:t>
            </a:r>
          </a:p>
          <a:p>
            <a:r>
              <a:rPr lang="en-AU" sz="2800" b="0" dirty="0" smtClean="0"/>
              <a:t>Little understanding of what is being consented to</a:t>
            </a:r>
          </a:p>
          <a:p>
            <a:r>
              <a:rPr lang="en-AU" sz="2800" b="0" dirty="0" smtClean="0"/>
              <a:t>Voluntary and informed consent involves:</a:t>
            </a:r>
          </a:p>
          <a:p>
            <a:pPr>
              <a:buFontTx/>
              <a:buNone/>
            </a:pPr>
            <a:r>
              <a:rPr lang="en-AU" b="0" dirty="0" smtClean="0"/>
              <a:t>   </a:t>
            </a:r>
            <a:r>
              <a:rPr lang="en-AU" sz="2400" b="0" dirty="0" smtClean="0"/>
              <a:t>‘culturally bound, western values of individual autonomy, self-determination, and freedom’</a:t>
            </a:r>
            <a:r>
              <a:rPr lang="en-AU" b="0" dirty="0" smtClean="0"/>
              <a:t>  </a:t>
            </a:r>
          </a:p>
          <a:p>
            <a:pPr>
              <a:buFontTx/>
              <a:buNone/>
            </a:pPr>
            <a:r>
              <a:rPr lang="en-AU" sz="2000" b="0" dirty="0" smtClean="0"/>
              <a:t>     (Ellis et al 2007)</a:t>
            </a:r>
          </a:p>
          <a:p>
            <a:pPr>
              <a:spcBef>
                <a:spcPct val="30000"/>
              </a:spcBef>
              <a:spcAft>
                <a:spcPct val="30000"/>
              </a:spcAft>
            </a:pPr>
            <a:endParaRPr lang="en-US" sz="2800" b="0" dirty="0" smtClean="0"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ChangeArrowheads="1"/>
          </p:cNvSpPr>
          <p:nvPr/>
        </p:nvSpPr>
        <p:spPr bwMode="auto">
          <a:xfrm>
            <a:off x="0" y="-819472"/>
            <a:ext cx="9144000" cy="1916113"/>
          </a:xfrm>
          <a:prstGeom prst="rect">
            <a:avLst/>
          </a:prstGeom>
          <a:gradFill rotWithShape="1">
            <a:gsLst>
              <a:gs pos="0">
                <a:srgbClr val="2F2F47"/>
              </a:gs>
              <a:gs pos="50000">
                <a:srgbClr val="666699"/>
              </a:gs>
              <a:gs pos="100000">
                <a:srgbClr val="2F2F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260648"/>
            <a:ext cx="7848600" cy="685800"/>
          </a:xfrm>
        </p:spPr>
        <p:txBody>
          <a:bodyPr/>
          <a:lstStyle/>
          <a:p>
            <a:pPr algn="r"/>
            <a:r>
              <a:rPr lang="en-AU" dirty="0" smtClean="0">
                <a:solidFill>
                  <a:schemeClr val="bg1"/>
                </a:solidFill>
              </a:rPr>
              <a:t>Social network mapping</a:t>
            </a: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2971800" y="76200"/>
            <a:ext cx="579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en-US" sz="480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463" name="Rectangle 11"/>
          <p:cNvSpPr>
            <a:spLocks noChangeArrowheads="1"/>
          </p:cNvSpPr>
          <p:nvPr/>
        </p:nvSpPr>
        <p:spPr bwMode="auto">
          <a:xfrm>
            <a:off x="2484438" y="6308725"/>
            <a:ext cx="3314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b="0"/>
              <a:t>Adapted from Gifford et al (2007)</a:t>
            </a:r>
          </a:p>
        </p:txBody>
      </p:sp>
      <p:pic>
        <p:nvPicPr>
          <p:cNvPr id="1946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484313"/>
            <a:ext cx="7777162" cy="4681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0"/>
          <p:cNvSpPr>
            <a:spLocks noChangeArrowheads="1"/>
          </p:cNvSpPr>
          <p:nvPr/>
        </p:nvSpPr>
        <p:spPr bwMode="auto">
          <a:xfrm>
            <a:off x="0" y="-531813"/>
            <a:ext cx="9144000" cy="1916113"/>
          </a:xfrm>
          <a:prstGeom prst="rect">
            <a:avLst/>
          </a:prstGeom>
          <a:gradFill rotWithShape="1">
            <a:gsLst>
              <a:gs pos="0">
                <a:srgbClr val="2F2F47"/>
              </a:gs>
              <a:gs pos="50000">
                <a:srgbClr val="666699"/>
              </a:gs>
              <a:gs pos="100000">
                <a:srgbClr val="2F2F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476250"/>
            <a:ext cx="7848600" cy="685800"/>
          </a:xfrm>
        </p:spPr>
        <p:txBody>
          <a:bodyPr/>
          <a:lstStyle/>
          <a:p>
            <a:pPr algn="r"/>
            <a:r>
              <a:rPr lang="en-AU" dirty="0" smtClean="0">
                <a:solidFill>
                  <a:schemeClr val="bg1"/>
                </a:solidFill>
              </a:rPr>
              <a:t>Maximising benefits and minimising harms</a:t>
            </a:r>
          </a:p>
        </p:txBody>
      </p:sp>
      <p:sp>
        <p:nvSpPr>
          <p:cNvPr id="92163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557338"/>
            <a:ext cx="7537450" cy="504001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AU" sz="5900" b="0" dirty="0" smtClean="0"/>
              <a:t>Disrupted and limited social networks </a:t>
            </a:r>
          </a:p>
          <a:p>
            <a:pPr lvl="1">
              <a:lnSpc>
                <a:spcPct val="120000"/>
              </a:lnSpc>
            </a:pPr>
            <a:r>
              <a:rPr lang="en-AU" sz="4800" b="0" dirty="0" smtClean="0"/>
              <a:t>potential for participants to feel confronted, inadequate or distressed</a:t>
            </a:r>
          </a:p>
          <a:p>
            <a:pPr lvl="1">
              <a:lnSpc>
                <a:spcPct val="120000"/>
              </a:lnSpc>
            </a:pPr>
            <a:r>
              <a:rPr lang="en-AU" sz="4800" b="0" dirty="0" smtClean="0"/>
              <a:t>responded by repositioning the evaluation activity as part of psychosocial support component of program</a:t>
            </a:r>
          </a:p>
          <a:p>
            <a:pPr>
              <a:lnSpc>
                <a:spcPct val="120000"/>
              </a:lnSpc>
            </a:pPr>
            <a:r>
              <a:rPr lang="en-AU" sz="5900" b="0" dirty="0" smtClean="0"/>
              <a:t>Explain purpose within context of the aims of Ucan2</a:t>
            </a:r>
            <a:endParaRPr lang="en-AU" sz="4800" b="0" dirty="0" smtClean="0"/>
          </a:p>
          <a:p>
            <a:pPr lvl="1">
              <a:lnSpc>
                <a:spcPct val="120000"/>
              </a:lnSpc>
            </a:pPr>
            <a:r>
              <a:rPr lang="en-AU" sz="4800" b="0" dirty="0" smtClean="0"/>
              <a:t>extend social connectedness</a:t>
            </a:r>
          </a:p>
          <a:p>
            <a:pPr lvl="1">
              <a:lnSpc>
                <a:spcPct val="120000"/>
              </a:lnSpc>
            </a:pPr>
            <a:r>
              <a:rPr lang="en-AU" sz="4800" b="0" dirty="0" smtClean="0"/>
              <a:t>think about social connections as resources</a:t>
            </a:r>
          </a:p>
          <a:p>
            <a:pPr lvl="1"/>
            <a:endParaRPr lang="en-AU" sz="2400" b="0" dirty="0" smtClean="0"/>
          </a:p>
          <a:p>
            <a:pPr>
              <a:spcBef>
                <a:spcPct val="30000"/>
              </a:spcBef>
              <a:spcAft>
                <a:spcPct val="30000"/>
              </a:spcAft>
            </a:pPr>
            <a:endParaRPr lang="en-US" sz="2800" b="0" dirty="0" smtClean="0"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0"/>
          <p:cNvSpPr>
            <a:spLocks noChangeArrowheads="1"/>
          </p:cNvSpPr>
          <p:nvPr/>
        </p:nvSpPr>
        <p:spPr bwMode="auto">
          <a:xfrm>
            <a:off x="0" y="-531813"/>
            <a:ext cx="9144000" cy="1916113"/>
          </a:xfrm>
          <a:prstGeom prst="rect">
            <a:avLst/>
          </a:prstGeom>
          <a:gradFill rotWithShape="1">
            <a:gsLst>
              <a:gs pos="0">
                <a:srgbClr val="2F2F47"/>
              </a:gs>
              <a:gs pos="50000">
                <a:srgbClr val="666699"/>
              </a:gs>
              <a:gs pos="100000">
                <a:srgbClr val="2F2F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476250"/>
            <a:ext cx="7848600" cy="685800"/>
          </a:xfrm>
        </p:spPr>
        <p:txBody>
          <a:bodyPr/>
          <a:lstStyle/>
          <a:p>
            <a:pPr algn="r"/>
            <a:r>
              <a:rPr lang="en-AU" dirty="0" smtClean="0">
                <a:solidFill>
                  <a:schemeClr val="bg1"/>
                </a:solidFill>
              </a:rPr>
              <a:t>Benefits and harms</a:t>
            </a:r>
          </a:p>
        </p:txBody>
      </p:sp>
      <p:sp>
        <p:nvSpPr>
          <p:cNvPr id="95235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557338"/>
            <a:ext cx="7537450" cy="4679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AU" sz="2800" b="0" dirty="0" smtClean="0"/>
              <a:t>Activity now includes debriefing discussion with the program staff who run the psychosocial support component of the program</a:t>
            </a:r>
          </a:p>
          <a:p>
            <a:pPr>
              <a:lnSpc>
                <a:spcPct val="80000"/>
              </a:lnSpc>
            </a:pPr>
            <a:r>
              <a:rPr lang="en-AU" sz="2800" b="0" dirty="0" smtClean="0"/>
              <a:t>Discuss: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AU" sz="2400" b="0" dirty="0" smtClean="0"/>
              <a:t>common within group to have absent family and friends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AU" sz="2400" b="0" dirty="0" smtClean="0"/>
              <a:t>associated feelings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AU" sz="2400" b="0" dirty="0" smtClean="0"/>
              <a:t>different ways that group members use to keep in touch with those overseas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800" b="0" dirty="0" smtClean="0"/>
              <a:t>Locates the evaluation activity within part of the program aimed at “</a:t>
            </a:r>
            <a:r>
              <a:rPr lang="en-US" sz="2800" b="0" dirty="0" err="1" smtClean="0"/>
              <a:t>normalising</a:t>
            </a:r>
            <a:r>
              <a:rPr lang="en-US" sz="2800" b="0" dirty="0" smtClean="0"/>
              <a:t>” the refugee experience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0"/>
          <p:cNvSpPr>
            <a:spLocks noChangeArrowheads="1"/>
          </p:cNvSpPr>
          <p:nvPr/>
        </p:nvSpPr>
        <p:spPr bwMode="auto">
          <a:xfrm>
            <a:off x="0" y="-531813"/>
            <a:ext cx="9144000" cy="1916113"/>
          </a:xfrm>
          <a:prstGeom prst="rect">
            <a:avLst/>
          </a:prstGeom>
          <a:gradFill rotWithShape="1">
            <a:gsLst>
              <a:gs pos="0">
                <a:srgbClr val="2F2F47"/>
              </a:gs>
              <a:gs pos="50000">
                <a:srgbClr val="666699"/>
              </a:gs>
              <a:gs pos="100000">
                <a:srgbClr val="2F2F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476250"/>
            <a:ext cx="7848600" cy="685800"/>
          </a:xfrm>
        </p:spPr>
        <p:txBody>
          <a:bodyPr/>
          <a:lstStyle/>
          <a:p>
            <a:pPr algn="r"/>
            <a:r>
              <a:rPr lang="en-AU" dirty="0" smtClean="0">
                <a:solidFill>
                  <a:schemeClr val="bg1"/>
                </a:solidFill>
              </a:rPr>
              <a:t>‘Informed’ consent</a:t>
            </a:r>
          </a:p>
        </p:txBody>
      </p:sp>
      <p:sp>
        <p:nvSpPr>
          <p:cNvPr id="97283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557338"/>
            <a:ext cx="7537450" cy="4679950"/>
          </a:xfrm>
        </p:spPr>
        <p:txBody>
          <a:bodyPr>
            <a:normAutofit/>
          </a:bodyPr>
          <a:lstStyle/>
          <a:p>
            <a:r>
              <a:rPr lang="en-AU" sz="2800" b="0" dirty="0" smtClean="0"/>
              <a:t>Participants now in a better position to understand what it is they are consenting to</a:t>
            </a:r>
          </a:p>
          <a:p>
            <a:r>
              <a:rPr lang="en-AU" sz="2800" b="0" dirty="0" smtClean="0"/>
              <a:t>Explain that we would like to use the social network maps and surveys for our evaluation</a:t>
            </a:r>
          </a:p>
          <a:p>
            <a:r>
              <a:rPr lang="en-AU" sz="2800" b="0" dirty="0" smtClean="0"/>
              <a:t>Reiterate aims of evaluation</a:t>
            </a:r>
          </a:p>
          <a:p>
            <a:pPr lvl="1"/>
            <a:r>
              <a:rPr lang="en-AU" sz="2400" b="0" dirty="0" smtClean="0"/>
              <a:t>discuss voluntary and ongoing nature of consent</a:t>
            </a:r>
          </a:p>
          <a:p>
            <a:pPr lvl="1"/>
            <a:r>
              <a:rPr lang="en-AU" sz="2400" b="0" dirty="0" smtClean="0"/>
              <a:t>confidentiality</a:t>
            </a:r>
          </a:p>
          <a:p>
            <a:r>
              <a:rPr lang="en-AU" sz="2800" b="0" dirty="0" smtClean="0"/>
              <a:t>Time for questions and discussion</a:t>
            </a:r>
            <a:endParaRPr lang="en-US" sz="2800" b="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0"/>
          <p:cNvSpPr>
            <a:spLocks noChangeArrowheads="1"/>
          </p:cNvSpPr>
          <p:nvPr/>
        </p:nvSpPr>
        <p:spPr bwMode="auto">
          <a:xfrm>
            <a:off x="0" y="-531813"/>
            <a:ext cx="9144000" cy="1916113"/>
          </a:xfrm>
          <a:prstGeom prst="rect">
            <a:avLst/>
          </a:prstGeom>
          <a:gradFill rotWithShape="1">
            <a:gsLst>
              <a:gs pos="0">
                <a:srgbClr val="2F2F47"/>
              </a:gs>
              <a:gs pos="50000">
                <a:srgbClr val="666699"/>
              </a:gs>
              <a:gs pos="100000">
                <a:srgbClr val="2F2F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476250"/>
            <a:ext cx="7848600" cy="685800"/>
          </a:xfrm>
        </p:spPr>
        <p:txBody>
          <a:bodyPr/>
          <a:lstStyle/>
          <a:p>
            <a:pPr algn="r"/>
            <a:r>
              <a:rPr lang="en-AU" dirty="0" smtClean="0">
                <a:solidFill>
                  <a:schemeClr val="bg1"/>
                </a:solidFill>
              </a:rPr>
              <a:t>Focus group discussions</a:t>
            </a:r>
          </a:p>
        </p:txBody>
      </p:sp>
      <p:sp>
        <p:nvSpPr>
          <p:cNvPr id="100355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557338"/>
            <a:ext cx="7537450" cy="4679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AU" sz="2800" b="0" dirty="0" smtClean="0"/>
              <a:t>Focus on group ideas re constituents of and supports needed for ‘successful’ resettlement + impact of Ucan2</a:t>
            </a:r>
          </a:p>
          <a:p>
            <a:pPr>
              <a:lnSpc>
                <a:spcPct val="80000"/>
              </a:lnSpc>
            </a:pPr>
            <a:r>
              <a:rPr lang="en-AU" sz="2800" b="0" dirty="0" smtClean="0"/>
              <a:t>Open ended questions produced limited responses dominated by a few respondents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AU" sz="2400" b="0" dirty="0" smtClean="0"/>
              <a:t>incorporated visual prompts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AU" sz="2400" b="0" dirty="0" smtClean="0"/>
              <a:t>divided into smaller groups and asked to select and discuss picture cards which were important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AU" sz="2400" b="0" dirty="0" smtClean="0"/>
              <a:t>Much greater engagement with ideas being discussed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AU" sz="2400" b="0" dirty="0" smtClean="0"/>
              <a:t>Demonstrated sophisticated understanding of concepts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endParaRPr lang="en-US" sz="2800" b="0" dirty="0" smtClean="0"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-171400"/>
            <a:ext cx="7848600" cy="685800"/>
          </a:xfrm>
        </p:spPr>
        <p:txBody>
          <a:bodyPr/>
          <a:lstStyle/>
          <a:p>
            <a:pPr algn="r"/>
            <a:r>
              <a:rPr lang="en-AU" dirty="0" smtClean="0">
                <a:solidFill>
                  <a:schemeClr val="bg1"/>
                </a:solidFill>
              </a:rPr>
              <a:t>Domains of Inclusion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9512" y="1844824"/>
            <a:ext cx="2880320" cy="3600400"/>
            <a:chOff x="113" y="709"/>
            <a:chExt cx="2595" cy="3084"/>
          </a:xfrm>
        </p:grpSpPr>
        <p:pic>
          <p:nvPicPr>
            <p:cNvPr id="20491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4" y="709"/>
              <a:ext cx="250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2" name="Rectangle 9"/>
            <p:cNvSpPr>
              <a:spLocks noChangeArrowheads="1"/>
            </p:cNvSpPr>
            <p:nvPr/>
          </p:nvSpPr>
          <p:spPr bwMode="auto">
            <a:xfrm>
              <a:off x="113" y="709"/>
              <a:ext cx="2540" cy="30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7" name="Text Box 12"/>
          <p:cNvSpPr txBox="1">
            <a:spLocks noChangeArrowheads="1"/>
          </p:cNvSpPr>
          <p:nvPr/>
        </p:nvSpPr>
        <p:spPr bwMode="auto">
          <a:xfrm>
            <a:off x="5775325" y="1628775"/>
            <a:ext cx="290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347864" y="116632"/>
            <a:ext cx="2736304" cy="3384376"/>
            <a:chOff x="3061" y="608"/>
            <a:chExt cx="2359" cy="3185"/>
          </a:xfrm>
        </p:grpSpPr>
        <p:pic>
          <p:nvPicPr>
            <p:cNvPr id="14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9" y="608"/>
              <a:ext cx="2171" cy="2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3061" y="608"/>
              <a:ext cx="2359" cy="31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6300192" y="1628800"/>
            <a:ext cx="2843808" cy="3816424"/>
            <a:chOff x="319" y="799"/>
            <a:chExt cx="2298" cy="2994"/>
          </a:xfrm>
        </p:grpSpPr>
        <p:pic>
          <p:nvPicPr>
            <p:cNvPr id="17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9" y="799"/>
              <a:ext cx="2298" cy="2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340" y="799"/>
              <a:ext cx="2222" cy="29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3419872" y="3717032"/>
            <a:ext cx="2664296" cy="2979712"/>
            <a:chOff x="3016" y="799"/>
            <a:chExt cx="2408" cy="3039"/>
          </a:xfrm>
        </p:grpSpPr>
        <p:pic>
          <p:nvPicPr>
            <p:cNvPr id="20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07" y="845"/>
              <a:ext cx="2317" cy="2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3016" y="799"/>
              <a:ext cx="2404" cy="30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79512" y="332656"/>
            <a:ext cx="3096344" cy="830997"/>
          </a:xfrm>
          <a:prstGeom prst="rect">
            <a:avLst/>
          </a:prstGeom>
          <a:solidFill>
            <a:srgbClr val="3B3062">
              <a:alpha val="90000"/>
            </a:srgbClr>
          </a:solidFill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Focus Groups – Domains of Inclusion</a:t>
            </a:r>
            <a:endParaRPr lang="en-AU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10"/>
          <p:cNvSpPr>
            <a:spLocks noChangeArrowheads="1"/>
          </p:cNvSpPr>
          <p:nvPr/>
        </p:nvSpPr>
        <p:spPr bwMode="auto">
          <a:xfrm>
            <a:off x="0" y="-531813"/>
            <a:ext cx="9144000" cy="1916113"/>
          </a:xfrm>
          <a:prstGeom prst="rect">
            <a:avLst/>
          </a:prstGeom>
          <a:gradFill rotWithShape="1">
            <a:gsLst>
              <a:gs pos="0">
                <a:srgbClr val="2F2F47"/>
              </a:gs>
              <a:gs pos="50000">
                <a:srgbClr val="666699"/>
              </a:gs>
              <a:gs pos="100000">
                <a:srgbClr val="2F2F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476250"/>
            <a:ext cx="7848600" cy="685800"/>
          </a:xfrm>
        </p:spPr>
        <p:txBody>
          <a:bodyPr/>
          <a:lstStyle/>
          <a:p>
            <a:pPr algn="r"/>
            <a:r>
              <a:rPr lang="en-AU" dirty="0" smtClean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108547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557338"/>
            <a:ext cx="7537450" cy="4679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AU" b="0" dirty="0" smtClean="0"/>
              <a:t>Challenge to ‘include’ those who are less articulate and literate in evaluation research on ‘inclusion’</a:t>
            </a:r>
          </a:p>
          <a:p>
            <a:pPr>
              <a:lnSpc>
                <a:spcPct val="80000"/>
              </a:lnSpc>
            </a:pPr>
            <a:r>
              <a:rPr lang="en-AU" b="0" dirty="0" smtClean="0"/>
              <a:t>Need to allow sufficient time for consent process</a:t>
            </a:r>
          </a:p>
          <a:p>
            <a:pPr>
              <a:lnSpc>
                <a:spcPct val="80000"/>
              </a:lnSpc>
            </a:pPr>
            <a:r>
              <a:rPr lang="en-US" b="0" dirty="0" smtClean="0"/>
              <a:t>Ethical research requires ongoing reflexivity and preparedness to adapt</a:t>
            </a:r>
          </a:p>
          <a:p>
            <a:pPr>
              <a:lnSpc>
                <a:spcPct val="80000"/>
              </a:lnSpc>
            </a:pPr>
            <a:r>
              <a:rPr lang="en-US" b="0" dirty="0" smtClean="0"/>
              <a:t>Use and share innovative methods in order to adapt to particular features of research population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endParaRPr lang="en-US" sz="2800" b="0" dirty="0" smtClean="0"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0"/>
          <p:cNvSpPr>
            <a:spLocks noChangeArrowheads="1"/>
          </p:cNvSpPr>
          <p:nvPr/>
        </p:nvSpPr>
        <p:spPr bwMode="auto">
          <a:xfrm>
            <a:off x="0" y="-171400"/>
            <a:ext cx="9144000" cy="6092825"/>
          </a:xfrm>
          <a:prstGeom prst="rect">
            <a:avLst/>
          </a:prstGeom>
          <a:gradFill rotWithShape="1">
            <a:gsLst>
              <a:gs pos="0">
                <a:srgbClr val="2F2F47"/>
              </a:gs>
              <a:gs pos="50000">
                <a:srgbClr val="666699"/>
              </a:gs>
              <a:gs pos="100000">
                <a:srgbClr val="2F2F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59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980728"/>
            <a:ext cx="7537450" cy="4679950"/>
          </a:xfrm>
        </p:spPr>
        <p:txBody>
          <a:bodyPr/>
          <a:lstStyle/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sz="2400" b="0" dirty="0" smtClean="0">
                <a:solidFill>
                  <a:schemeClr val="bg1"/>
                </a:solidFill>
              </a:rPr>
              <a:t>This research is supported by a NHMRC postgraduate scholarship; a Sidney Myer Health Scholarship; and funding from a private philanthropic trust.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endParaRPr lang="en-US" sz="2400" b="0" dirty="0" smtClean="0">
              <a:solidFill>
                <a:schemeClr val="bg1"/>
              </a:solidFill>
            </a:endParaRP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sz="2400" b="0" dirty="0" smtClean="0">
                <a:solidFill>
                  <a:schemeClr val="bg1"/>
                </a:solidFill>
              </a:rPr>
              <a:t>For further information contact: 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sz="2400" b="0" dirty="0" smtClean="0">
                <a:solidFill>
                  <a:schemeClr val="bg1"/>
                </a:solidFill>
              </a:rPr>
              <a:t>Karen Block 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sz="2400" b="0" dirty="0" smtClean="0">
                <a:solidFill>
                  <a:schemeClr val="bg1"/>
                </a:solidFill>
              </a:rPr>
              <a:t>keblock@unimelb.edu.au</a:t>
            </a:r>
            <a:endParaRPr lang="en-US" sz="2400" b="0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70660" name="Picture 16" descr="UOM-Pos_S_CMYK"/>
          <p:cNvPicPr>
            <a:picLocks noChangeAspect="1" noChangeArrowheads="1"/>
          </p:cNvPicPr>
          <p:nvPr/>
        </p:nvPicPr>
        <p:blipFill>
          <a:blip r:embed="rId3" cstate="print"/>
          <a:srcRect t="12070" b="9682"/>
          <a:stretch>
            <a:fillRect/>
          </a:stretch>
        </p:blipFill>
        <p:spPr bwMode="auto">
          <a:xfrm>
            <a:off x="8243888" y="6145213"/>
            <a:ext cx="900112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12" descr="McC_logo_stack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6251575"/>
            <a:ext cx="13684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6093296"/>
            <a:ext cx="1800200" cy="54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6070600"/>
            <a:ext cx="1503362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0"/>
          <p:cNvSpPr>
            <a:spLocks noChangeArrowheads="1"/>
          </p:cNvSpPr>
          <p:nvPr/>
        </p:nvSpPr>
        <p:spPr bwMode="auto">
          <a:xfrm>
            <a:off x="0" y="-531813"/>
            <a:ext cx="9144000" cy="1916113"/>
          </a:xfrm>
          <a:prstGeom prst="rect">
            <a:avLst/>
          </a:prstGeom>
          <a:gradFill rotWithShape="1">
            <a:gsLst>
              <a:gs pos="0">
                <a:srgbClr val="2F2F47"/>
              </a:gs>
              <a:gs pos="50000">
                <a:srgbClr val="666699"/>
              </a:gs>
              <a:gs pos="100000">
                <a:srgbClr val="2F2F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476250"/>
            <a:ext cx="7848600" cy="685800"/>
          </a:xfrm>
        </p:spPr>
        <p:txBody>
          <a:bodyPr/>
          <a:lstStyle/>
          <a:p>
            <a:pPr algn="r"/>
            <a:r>
              <a:rPr lang="en-AU" dirty="0" smtClean="0">
                <a:solidFill>
                  <a:schemeClr val="bg1"/>
                </a:solidFill>
              </a:rPr>
              <a:t>Overview of presentation</a:t>
            </a:r>
          </a:p>
        </p:txBody>
      </p:sp>
      <p:sp>
        <p:nvSpPr>
          <p:cNvPr id="39939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557338"/>
            <a:ext cx="7537450" cy="4679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b="0" dirty="0" smtClean="0"/>
              <a:t>Background	</a:t>
            </a:r>
          </a:p>
          <a:p>
            <a:pPr lvl="1">
              <a:lnSpc>
                <a:spcPct val="90000"/>
              </a:lnSpc>
            </a:pPr>
            <a:r>
              <a:rPr lang="en-AU" sz="2400" b="0" dirty="0" smtClean="0"/>
              <a:t>Multiple barriers to inclusion for refugee youth settling in Australia</a:t>
            </a:r>
          </a:p>
          <a:p>
            <a:pPr lvl="1">
              <a:lnSpc>
                <a:spcPct val="90000"/>
              </a:lnSpc>
            </a:pPr>
            <a:r>
              <a:rPr lang="en-US" sz="2400" b="0" dirty="0" smtClean="0"/>
              <a:t>Ucan2 program</a:t>
            </a:r>
            <a:endParaRPr lang="en-AU" sz="2400" b="0" dirty="0" smtClean="0"/>
          </a:p>
          <a:p>
            <a:pPr>
              <a:lnSpc>
                <a:spcPct val="90000"/>
              </a:lnSpc>
            </a:pPr>
            <a:r>
              <a:rPr lang="en-AU" b="0" dirty="0" smtClean="0"/>
              <a:t>Evaluation research</a:t>
            </a:r>
          </a:p>
          <a:p>
            <a:pPr lvl="1">
              <a:lnSpc>
                <a:spcPct val="90000"/>
              </a:lnSpc>
            </a:pPr>
            <a:r>
              <a:rPr lang="en-US" b="0" dirty="0" smtClean="0"/>
              <a:t>Evaluation of organisational partnerships</a:t>
            </a:r>
          </a:p>
          <a:p>
            <a:pPr lvl="1">
              <a:lnSpc>
                <a:spcPct val="90000"/>
              </a:lnSpc>
            </a:pPr>
            <a:r>
              <a:rPr lang="en-US" b="0" dirty="0" smtClean="0"/>
              <a:t>Economic Evaluation</a:t>
            </a:r>
          </a:p>
          <a:p>
            <a:pPr lvl="1">
              <a:lnSpc>
                <a:spcPct val="90000"/>
              </a:lnSpc>
            </a:pPr>
            <a:r>
              <a:rPr lang="en-US" b="0" dirty="0" smtClean="0">
                <a:solidFill>
                  <a:srgbClr val="FF0000"/>
                </a:solidFill>
              </a:rPr>
              <a:t>Participant experience of the program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>
            <a:spLocks noChangeArrowheads="1"/>
          </p:cNvSpPr>
          <p:nvPr/>
        </p:nvSpPr>
        <p:spPr bwMode="auto">
          <a:xfrm>
            <a:off x="0" y="-531813"/>
            <a:ext cx="9144000" cy="1916113"/>
          </a:xfrm>
          <a:prstGeom prst="rect">
            <a:avLst/>
          </a:prstGeom>
          <a:gradFill rotWithShape="1">
            <a:gsLst>
              <a:gs pos="0">
                <a:srgbClr val="2F2F47"/>
              </a:gs>
              <a:gs pos="50000">
                <a:srgbClr val="666699"/>
              </a:gs>
              <a:gs pos="100000">
                <a:srgbClr val="2F2F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476250"/>
            <a:ext cx="7848600" cy="685800"/>
          </a:xfrm>
        </p:spPr>
        <p:txBody>
          <a:bodyPr/>
          <a:lstStyle/>
          <a:p>
            <a:pPr algn="r"/>
            <a:r>
              <a:rPr lang="en-AU" dirty="0" smtClean="0">
                <a:solidFill>
                  <a:schemeClr val="bg1"/>
                </a:solidFill>
              </a:rPr>
              <a:t>Barriers to inclusion for refugee-background youth</a:t>
            </a:r>
          </a:p>
        </p:txBody>
      </p:sp>
      <p:sp>
        <p:nvSpPr>
          <p:cNvPr id="16388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557338"/>
            <a:ext cx="7920038" cy="4679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AU" sz="2800" b="0" dirty="0" smtClean="0"/>
              <a:t>Consequences of refugee background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AU" sz="2400" b="0" dirty="0" smtClean="0"/>
              <a:t>disrupted family and social networks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AU" sz="2400" b="0" dirty="0" smtClean="0"/>
              <a:t>impacts of trauma on physical and mental health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AU" sz="2400" b="0" dirty="0" smtClean="0"/>
              <a:t>minimal or significantly disrupted formal education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AU" sz="2400" b="0" dirty="0" smtClean="0"/>
              <a:t>discrimination, insecure housing, poverty</a:t>
            </a:r>
          </a:p>
          <a:p>
            <a:pPr>
              <a:lnSpc>
                <a:spcPct val="80000"/>
              </a:lnSpc>
            </a:pPr>
            <a:r>
              <a:rPr lang="en-AU" sz="2800" b="0" dirty="0" smtClean="0"/>
              <a:t>Current on-arrival systems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AU" sz="2400" b="0" dirty="0" smtClean="0"/>
              <a:t>6-12 months English language tuition before ‘integration’ into mainstream education and training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AU" sz="2400" b="0" dirty="0" smtClean="0"/>
              <a:t>high risk of disengagement from mainstream systems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AU" sz="2400" b="0" dirty="0" smtClean="0"/>
              <a:t>poor employment prospects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AU" sz="2400" b="0" dirty="0" smtClean="0"/>
              <a:t>risk of long term welfare dependency and social exclusion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endParaRPr lang="en-US" sz="2400" b="0" dirty="0" smtClean="0"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ChangeArrowheads="1"/>
          </p:cNvSpPr>
          <p:nvPr/>
        </p:nvSpPr>
        <p:spPr bwMode="auto">
          <a:xfrm>
            <a:off x="0" y="-531813"/>
            <a:ext cx="9144000" cy="1916113"/>
          </a:xfrm>
          <a:prstGeom prst="rect">
            <a:avLst/>
          </a:prstGeom>
          <a:gradFill rotWithShape="1">
            <a:gsLst>
              <a:gs pos="0">
                <a:srgbClr val="2F2F47"/>
              </a:gs>
              <a:gs pos="50000">
                <a:srgbClr val="666699"/>
              </a:gs>
              <a:gs pos="100000">
                <a:srgbClr val="2F2F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476250"/>
            <a:ext cx="7848600" cy="685800"/>
          </a:xfrm>
        </p:spPr>
        <p:txBody>
          <a:bodyPr/>
          <a:lstStyle/>
          <a:p>
            <a:pPr algn="r"/>
            <a:r>
              <a:rPr lang="en-AU" dirty="0" smtClean="0">
                <a:solidFill>
                  <a:schemeClr val="bg1"/>
                </a:solidFill>
              </a:rPr>
              <a:t>Ucan2 program</a:t>
            </a:r>
          </a:p>
        </p:txBody>
      </p:sp>
      <p:sp>
        <p:nvSpPr>
          <p:cNvPr id="1843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557338"/>
            <a:ext cx="7992690" cy="475198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AU" sz="2800" b="0" dirty="0" smtClean="0"/>
              <a:t>Multi-agency partnership program</a:t>
            </a:r>
          </a:p>
          <a:p>
            <a:pPr>
              <a:lnSpc>
                <a:spcPct val="80000"/>
              </a:lnSpc>
            </a:pPr>
            <a:r>
              <a:rPr lang="en-AU" sz="2800" b="0" dirty="0" smtClean="0"/>
              <a:t>Newly-arrived young people with refugee backgrounds aged 16-24</a:t>
            </a:r>
          </a:p>
          <a:p>
            <a:pPr>
              <a:lnSpc>
                <a:spcPct val="80000"/>
              </a:lnSpc>
            </a:pPr>
            <a:r>
              <a:rPr lang="en-AU" sz="2800" b="0" dirty="0" smtClean="0"/>
              <a:t>Situated within on-arrival English language classes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AU" b="0" dirty="0" smtClean="0"/>
              <a:t>psychosocial support in a group setting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AU" b="0" dirty="0" smtClean="0"/>
              <a:t>promotes broader social networks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AU" b="0" dirty="0" smtClean="0"/>
              <a:t>employment focused curriculum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AU" b="0" dirty="0" smtClean="0"/>
              <a:t>group activities; volunteers in the classroom; work experience; part time work opportunities</a:t>
            </a:r>
          </a:p>
          <a:p>
            <a:pPr>
              <a:lnSpc>
                <a:spcPct val="80000"/>
              </a:lnSpc>
            </a:pPr>
            <a:endParaRPr lang="en-AU" sz="2000" b="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ChangeArrowheads="1"/>
          </p:cNvSpPr>
          <p:nvPr/>
        </p:nvSpPr>
        <p:spPr bwMode="auto">
          <a:xfrm>
            <a:off x="0" y="-531813"/>
            <a:ext cx="9144000" cy="1916113"/>
          </a:xfrm>
          <a:prstGeom prst="rect">
            <a:avLst/>
          </a:prstGeom>
          <a:gradFill rotWithShape="1">
            <a:gsLst>
              <a:gs pos="0">
                <a:srgbClr val="2F2F47"/>
              </a:gs>
              <a:gs pos="50000">
                <a:srgbClr val="666699"/>
              </a:gs>
              <a:gs pos="100000">
                <a:srgbClr val="2F2F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476250"/>
            <a:ext cx="7848600" cy="6858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Conceptual framework</a:t>
            </a:r>
          </a:p>
        </p:txBody>
      </p:sp>
      <p:sp>
        <p:nvSpPr>
          <p:cNvPr id="17412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557338"/>
            <a:ext cx="7537450" cy="467995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AU" sz="2000" smtClean="0"/>
          </a:p>
          <a:p>
            <a:pPr>
              <a:lnSpc>
                <a:spcPct val="90000"/>
              </a:lnSpc>
            </a:pPr>
            <a:endParaRPr lang="en-AU" sz="2000" smtClean="0"/>
          </a:p>
          <a:p>
            <a:pPr>
              <a:lnSpc>
                <a:spcPct val="90000"/>
              </a:lnSpc>
            </a:pPr>
            <a:endParaRPr lang="en-AU" sz="2000" smtClean="0"/>
          </a:p>
          <a:p>
            <a:pPr>
              <a:lnSpc>
                <a:spcPct val="90000"/>
              </a:lnSpc>
            </a:pPr>
            <a:endParaRPr lang="en-AU" sz="2000" smtClean="0"/>
          </a:p>
          <a:p>
            <a:pPr>
              <a:lnSpc>
                <a:spcPct val="90000"/>
              </a:lnSpc>
            </a:pPr>
            <a:endParaRPr lang="en-AU" sz="2000" smtClean="0"/>
          </a:p>
          <a:p>
            <a:pPr>
              <a:lnSpc>
                <a:spcPct val="90000"/>
              </a:lnSpc>
            </a:pPr>
            <a:endParaRPr lang="en-AU" sz="2000" smtClean="0"/>
          </a:p>
          <a:p>
            <a:pPr>
              <a:lnSpc>
                <a:spcPct val="90000"/>
              </a:lnSpc>
            </a:pPr>
            <a:endParaRPr lang="en-AU" sz="2000" smtClean="0"/>
          </a:p>
          <a:p>
            <a:pPr>
              <a:lnSpc>
                <a:spcPct val="90000"/>
              </a:lnSpc>
            </a:pPr>
            <a:endParaRPr lang="en-AU" sz="2000" smtClean="0"/>
          </a:p>
          <a:p>
            <a:pPr>
              <a:lnSpc>
                <a:spcPct val="90000"/>
              </a:lnSpc>
            </a:pPr>
            <a:endParaRPr lang="en-AU" sz="2000" smtClean="0"/>
          </a:p>
          <a:p>
            <a:pPr>
              <a:lnSpc>
                <a:spcPct val="90000"/>
              </a:lnSpc>
            </a:pPr>
            <a:endParaRPr lang="en-AU" sz="2000" smtClean="0"/>
          </a:p>
          <a:p>
            <a:pPr>
              <a:lnSpc>
                <a:spcPct val="90000"/>
              </a:lnSpc>
            </a:pPr>
            <a:endParaRPr lang="en-AU" sz="2000" smtClean="0"/>
          </a:p>
          <a:p>
            <a:pPr>
              <a:lnSpc>
                <a:spcPct val="90000"/>
              </a:lnSpc>
            </a:pPr>
            <a:endParaRPr lang="en-AU" sz="2000" smtClean="0"/>
          </a:p>
          <a:p>
            <a:pPr>
              <a:lnSpc>
                <a:spcPct val="90000"/>
              </a:lnSpc>
            </a:pPr>
            <a:endParaRPr lang="en-US" sz="2000" smtClean="0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524000"/>
            <a:ext cx="860425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176463" y="6330950"/>
            <a:ext cx="405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000" b="0"/>
              <a:t>(Ager and Strang 2008)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0"/>
          <p:cNvSpPr>
            <a:spLocks noChangeArrowheads="1"/>
          </p:cNvSpPr>
          <p:nvPr/>
        </p:nvSpPr>
        <p:spPr bwMode="auto">
          <a:xfrm>
            <a:off x="0" y="-747713"/>
            <a:ext cx="9144000" cy="1916113"/>
          </a:xfrm>
          <a:prstGeom prst="rect">
            <a:avLst/>
          </a:prstGeom>
          <a:gradFill rotWithShape="1">
            <a:gsLst>
              <a:gs pos="0">
                <a:srgbClr val="2F2F47"/>
              </a:gs>
              <a:gs pos="50000">
                <a:srgbClr val="666699"/>
              </a:gs>
              <a:gs pos="100000">
                <a:srgbClr val="2F2F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584" y="188640"/>
            <a:ext cx="7848600" cy="685800"/>
          </a:xfrm>
        </p:spPr>
        <p:txBody>
          <a:bodyPr/>
          <a:lstStyle/>
          <a:p>
            <a:pPr algn="r"/>
            <a:r>
              <a:rPr lang="en-AU" dirty="0" smtClean="0">
                <a:solidFill>
                  <a:schemeClr val="bg1"/>
                </a:solidFill>
              </a:rPr>
              <a:t>Ucan2 evaluation - methodology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-252413" y="1196975"/>
            <a:ext cx="9504363" cy="5661025"/>
            <a:chOff x="204" y="829"/>
            <a:chExt cx="5307" cy="3371"/>
          </a:xfrm>
        </p:grpSpPr>
        <p:sp>
          <p:nvSpPr>
            <p:cNvPr id="43014" name="AutoShape 8"/>
            <p:cNvSpPr>
              <a:spLocks noChangeAspect="1" noChangeArrowheads="1"/>
            </p:cNvSpPr>
            <p:nvPr/>
          </p:nvSpPr>
          <p:spPr bwMode="auto">
            <a:xfrm>
              <a:off x="204" y="829"/>
              <a:ext cx="5307" cy="337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15" name="AutoShape 9"/>
            <p:cNvSpPr>
              <a:spLocks noChangeArrowheads="1"/>
            </p:cNvSpPr>
            <p:nvPr/>
          </p:nvSpPr>
          <p:spPr bwMode="auto">
            <a:xfrm>
              <a:off x="1479" y="922"/>
              <a:ext cx="1216" cy="500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AU" sz="1600" b="0">
                  <a:latin typeface="Arial" charset="0"/>
                </a:rPr>
                <a:t>Economic Evaluation of Ucan2</a:t>
              </a:r>
              <a:endParaRPr lang="en-AU" sz="1600">
                <a:latin typeface="Arial" charset="0"/>
              </a:endParaRPr>
            </a:p>
          </p:txBody>
        </p:sp>
        <p:sp>
          <p:nvSpPr>
            <p:cNvPr id="43016" name="AutoShape 10" descr="Light upward diagonal"/>
            <p:cNvSpPr>
              <a:spLocks noChangeArrowheads="1"/>
            </p:cNvSpPr>
            <p:nvPr/>
          </p:nvSpPr>
          <p:spPr bwMode="auto">
            <a:xfrm>
              <a:off x="1509" y="2608"/>
              <a:ext cx="1186" cy="655"/>
            </a:xfrm>
            <a:prstGeom prst="flowChartProcess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AU" sz="1600" dirty="0" smtClean="0">
                  <a:latin typeface="Arial" charset="0"/>
                </a:rPr>
                <a:t>Evaluation of participant </a:t>
              </a:r>
              <a:r>
                <a:rPr lang="en-AU" sz="1600" dirty="0">
                  <a:latin typeface="Arial" charset="0"/>
                </a:rPr>
                <a:t>experience of Ucan2</a:t>
              </a:r>
            </a:p>
          </p:txBody>
        </p:sp>
        <p:sp>
          <p:nvSpPr>
            <p:cNvPr id="43017" name="AutoShape 11"/>
            <p:cNvSpPr>
              <a:spLocks noChangeArrowheads="1"/>
            </p:cNvSpPr>
            <p:nvPr/>
          </p:nvSpPr>
          <p:spPr bwMode="auto">
            <a:xfrm>
              <a:off x="1479" y="1672"/>
              <a:ext cx="1216" cy="499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AU" sz="1600" b="0">
                  <a:latin typeface="Arial" charset="0"/>
                </a:rPr>
                <a:t>Evaluation of Ucan2 organisational partnerships</a:t>
              </a:r>
            </a:p>
            <a:p>
              <a:endParaRPr lang="en-AU" sz="1600">
                <a:latin typeface="Arial" charset="0"/>
              </a:endParaRPr>
            </a:p>
          </p:txBody>
        </p:sp>
        <p:sp>
          <p:nvSpPr>
            <p:cNvPr id="43018" name="AutoShape 12"/>
            <p:cNvSpPr>
              <a:spLocks noChangeArrowheads="1"/>
            </p:cNvSpPr>
            <p:nvPr/>
          </p:nvSpPr>
          <p:spPr bwMode="auto">
            <a:xfrm>
              <a:off x="441" y="1672"/>
              <a:ext cx="749" cy="498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AU" sz="1600">
                  <a:latin typeface="Arial" charset="0"/>
                </a:rPr>
                <a:t>Ucan2 Evaluation</a:t>
              </a:r>
            </a:p>
          </p:txBody>
        </p:sp>
        <p:cxnSp>
          <p:nvCxnSpPr>
            <p:cNvPr id="43019" name="AutoShape 13"/>
            <p:cNvCxnSpPr>
              <a:cxnSpLocks noChangeShapeType="1"/>
              <a:stCxn id="43018" idx="0"/>
              <a:endCxn id="43015" idx="1"/>
            </p:cNvCxnSpPr>
            <p:nvPr/>
          </p:nvCxnSpPr>
          <p:spPr bwMode="auto">
            <a:xfrm rot="-5400000">
              <a:off x="898" y="1090"/>
              <a:ext cx="500" cy="663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43020" name="AutoShape 14"/>
            <p:cNvCxnSpPr>
              <a:cxnSpLocks noChangeShapeType="1"/>
              <a:stCxn id="43018" idx="2"/>
              <a:endCxn id="43016" idx="1"/>
            </p:cNvCxnSpPr>
            <p:nvPr/>
          </p:nvCxnSpPr>
          <p:spPr bwMode="auto">
            <a:xfrm rot="16200000" flipH="1">
              <a:off x="780" y="2206"/>
              <a:ext cx="765" cy="693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43021" name="AutoShape 15"/>
            <p:cNvCxnSpPr>
              <a:cxnSpLocks noChangeShapeType="1"/>
              <a:stCxn id="43018" idx="3"/>
              <a:endCxn id="43017" idx="1"/>
            </p:cNvCxnSpPr>
            <p:nvPr/>
          </p:nvCxnSpPr>
          <p:spPr bwMode="auto">
            <a:xfrm>
              <a:off x="1190" y="1922"/>
              <a:ext cx="28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2991" y="2234"/>
              <a:ext cx="1394" cy="1310"/>
              <a:chOff x="7757" y="9934"/>
              <a:chExt cx="2058" cy="1951"/>
            </a:xfrm>
          </p:grpSpPr>
          <p:sp>
            <p:nvSpPr>
              <p:cNvPr id="43037" name="AutoShape 17" descr="Dark upward diagonal"/>
              <p:cNvSpPr>
                <a:spLocks noChangeArrowheads="1"/>
              </p:cNvSpPr>
              <p:nvPr/>
            </p:nvSpPr>
            <p:spPr bwMode="auto">
              <a:xfrm>
                <a:off x="7757" y="9934"/>
                <a:ext cx="2058" cy="556"/>
              </a:xfrm>
              <a:prstGeom prst="flowChartProcess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AU" sz="1600" dirty="0" smtClean="0">
                    <a:latin typeface="Arial" charset="0"/>
                  </a:rPr>
                  <a:t>Explore resettlement </a:t>
                </a:r>
                <a:r>
                  <a:rPr lang="en-AU" sz="1600" dirty="0">
                    <a:latin typeface="Arial" charset="0"/>
                  </a:rPr>
                  <a:t>experiences</a:t>
                </a:r>
              </a:p>
            </p:txBody>
          </p:sp>
          <p:sp>
            <p:nvSpPr>
              <p:cNvPr id="43038" name="AutoShape 18" descr="Dark upward diagonal"/>
              <p:cNvSpPr>
                <a:spLocks noChangeArrowheads="1"/>
              </p:cNvSpPr>
              <p:nvPr/>
            </p:nvSpPr>
            <p:spPr bwMode="auto">
              <a:xfrm>
                <a:off x="7757" y="10630"/>
                <a:ext cx="2058" cy="559"/>
              </a:xfrm>
              <a:prstGeom prst="flowChartProcess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AU" sz="1600" dirty="0" smtClean="0">
                    <a:latin typeface="Arial" charset="0"/>
                  </a:rPr>
                  <a:t>Impact </a:t>
                </a:r>
                <a:r>
                  <a:rPr lang="en-AU" sz="1600" dirty="0">
                    <a:latin typeface="Arial" charset="0"/>
                  </a:rPr>
                  <a:t>of Ucan2 program</a:t>
                </a:r>
              </a:p>
            </p:txBody>
          </p:sp>
          <p:sp>
            <p:nvSpPr>
              <p:cNvPr id="43039" name="AutoShape 19" descr="Dark upward diagonal"/>
              <p:cNvSpPr>
                <a:spLocks noChangeArrowheads="1"/>
              </p:cNvSpPr>
              <p:nvPr/>
            </p:nvSpPr>
            <p:spPr bwMode="auto">
              <a:xfrm>
                <a:off x="7757" y="11327"/>
                <a:ext cx="2058" cy="558"/>
              </a:xfrm>
              <a:prstGeom prst="flowChartProcess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AU" sz="1600" dirty="0">
                    <a:latin typeface="Arial" charset="0"/>
                  </a:rPr>
                  <a:t>Social network </a:t>
                </a:r>
                <a:r>
                  <a:rPr lang="en-AU" sz="1600" dirty="0" smtClean="0">
                    <a:latin typeface="Arial" charset="0"/>
                  </a:rPr>
                  <a:t>maps </a:t>
                </a:r>
                <a:r>
                  <a:rPr lang="en-AU" sz="1600" dirty="0">
                    <a:latin typeface="Arial" charset="0"/>
                  </a:rPr>
                  <a:t>and wellbeing surveys</a:t>
                </a:r>
              </a:p>
            </p:txBody>
          </p:sp>
        </p:grp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2695" y="3638"/>
              <a:ext cx="2052" cy="375"/>
              <a:chOff x="7013" y="12163"/>
              <a:chExt cx="3031" cy="558"/>
            </a:xfrm>
          </p:grpSpPr>
          <p:sp>
            <p:nvSpPr>
              <p:cNvPr id="43035" name="AutoShape 21" descr="Dark upward diagonal"/>
              <p:cNvSpPr>
                <a:spLocks noChangeArrowheads="1"/>
              </p:cNvSpPr>
              <p:nvPr/>
            </p:nvSpPr>
            <p:spPr bwMode="auto">
              <a:xfrm>
                <a:off x="8677" y="12163"/>
                <a:ext cx="1367" cy="558"/>
              </a:xfrm>
              <a:prstGeom prst="flowChartProcess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AU" sz="1600" b="0">
                    <a:latin typeface="Arial" charset="0"/>
                  </a:rPr>
                  <a:t>Qualitative data</a:t>
                </a:r>
                <a:endParaRPr lang="en-AU" sz="1600">
                  <a:latin typeface="Arial" charset="0"/>
                </a:endParaRPr>
              </a:p>
            </p:txBody>
          </p:sp>
          <p:sp>
            <p:nvSpPr>
              <p:cNvPr id="43036" name="AutoShape 22"/>
              <p:cNvSpPr>
                <a:spLocks noChangeArrowheads="1"/>
              </p:cNvSpPr>
              <p:nvPr/>
            </p:nvSpPr>
            <p:spPr bwMode="auto">
              <a:xfrm>
                <a:off x="7013" y="12163"/>
                <a:ext cx="1182" cy="558"/>
              </a:xfrm>
              <a:prstGeom prst="flowChartProcess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AU" sz="1600" b="0" dirty="0">
                    <a:latin typeface="Arial" charset="0"/>
                  </a:rPr>
                  <a:t>Quantitative data</a:t>
                </a:r>
                <a:endParaRPr lang="en-AU" sz="1600" dirty="0">
                  <a:latin typeface="Arial" charset="0"/>
                </a:endParaRPr>
              </a:p>
            </p:txBody>
          </p:sp>
        </p:grpSp>
        <p:cxnSp>
          <p:nvCxnSpPr>
            <p:cNvPr id="43024" name="AutoShape 23"/>
            <p:cNvCxnSpPr>
              <a:cxnSpLocks noChangeShapeType="1"/>
              <a:stCxn id="43016" idx="3"/>
              <a:endCxn id="43037" idx="1"/>
            </p:cNvCxnSpPr>
            <p:nvPr/>
          </p:nvCxnSpPr>
          <p:spPr bwMode="auto">
            <a:xfrm flipV="1">
              <a:off x="2695" y="2421"/>
              <a:ext cx="296" cy="514"/>
            </a:xfrm>
            <a:prstGeom prst="bentConnector3">
              <a:avLst>
                <a:gd name="adj1" fmla="val 49912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43025" name="AutoShape 24"/>
            <p:cNvCxnSpPr>
              <a:cxnSpLocks noChangeShapeType="1"/>
              <a:stCxn id="43016" idx="3"/>
              <a:endCxn id="43039" idx="1"/>
            </p:cNvCxnSpPr>
            <p:nvPr/>
          </p:nvCxnSpPr>
          <p:spPr bwMode="auto">
            <a:xfrm>
              <a:off x="2695" y="2935"/>
              <a:ext cx="296" cy="421"/>
            </a:xfrm>
            <a:prstGeom prst="bentConnector3">
              <a:avLst>
                <a:gd name="adj1" fmla="val 49912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43026" name="AutoShape 25"/>
            <p:cNvCxnSpPr>
              <a:cxnSpLocks noChangeShapeType="1"/>
              <a:stCxn id="43036" idx="0"/>
              <a:endCxn id="43039" idx="2"/>
            </p:cNvCxnSpPr>
            <p:nvPr/>
          </p:nvCxnSpPr>
          <p:spPr bwMode="auto">
            <a:xfrm flipV="1">
              <a:off x="3095" y="3544"/>
              <a:ext cx="594" cy="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3027" name="AutoShape 26"/>
            <p:cNvCxnSpPr>
              <a:cxnSpLocks noChangeShapeType="1"/>
              <a:stCxn id="43039" idx="2"/>
              <a:endCxn id="43035" idx="0"/>
            </p:cNvCxnSpPr>
            <p:nvPr/>
          </p:nvCxnSpPr>
          <p:spPr bwMode="auto">
            <a:xfrm>
              <a:off x="3689" y="3544"/>
              <a:ext cx="595" cy="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3028" name="AutoShape 27"/>
            <p:cNvCxnSpPr>
              <a:cxnSpLocks noChangeShapeType="1"/>
              <a:stCxn id="43015" idx="2"/>
              <a:endCxn id="43017" idx="0"/>
            </p:cNvCxnSpPr>
            <p:nvPr/>
          </p:nvCxnSpPr>
          <p:spPr bwMode="auto">
            <a:xfrm>
              <a:off x="2087" y="1422"/>
              <a:ext cx="1" cy="2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43029" name="AutoShape 28"/>
            <p:cNvCxnSpPr>
              <a:cxnSpLocks noChangeShapeType="1"/>
              <a:stCxn id="43017" idx="2"/>
              <a:endCxn id="43016" idx="0"/>
            </p:cNvCxnSpPr>
            <p:nvPr/>
          </p:nvCxnSpPr>
          <p:spPr bwMode="auto">
            <a:xfrm>
              <a:off x="2087" y="2171"/>
              <a:ext cx="15" cy="43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43030" name="AutoShape 29"/>
            <p:cNvCxnSpPr>
              <a:cxnSpLocks noChangeShapeType="1"/>
              <a:endCxn id="43038" idx="1"/>
            </p:cNvCxnSpPr>
            <p:nvPr/>
          </p:nvCxnSpPr>
          <p:spPr bwMode="auto">
            <a:xfrm flipV="1">
              <a:off x="2843" y="2889"/>
              <a:ext cx="14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3031" name="AutoShape 30"/>
            <p:cNvCxnSpPr>
              <a:cxnSpLocks noChangeShapeType="1"/>
              <a:stCxn id="43036" idx="1"/>
              <a:endCxn id="43016" idx="2"/>
            </p:cNvCxnSpPr>
            <p:nvPr/>
          </p:nvCxnSpPr>
          <p:spPr bwMode="auto">
            <a:xfrm rot="10800000">
              <a:off x="2102" y="3263"/>
              <a:ext cx="593" cy="563"/>
            </a:xfrm>
            <a:prstGeom prst="bentConnector2">
              <a:avLst/>
            </a:prstGeom>
            <a:noFill/>
            <a:ln w="6350">
              <a:solidFill>
                <a:srgbClr val="000000"/>
              </a:solidFill>
              <a:prstDash val="sysDot"/>
              <a:miter lim="800000"/>
              <a:headEnd/>
              <a:tailEnd type="triangle" w="med" len="med"/>
            </a:ln>
          </p:spPr>
        </p:cxnSp>
        <p:sp>
          <p:nvSpPr>
            <p:cNvPr id="43032" name="AutoShape 31" descr="Dark upward diagonal"/>
            <p:cNvSpPr>
              <a:spLocks noChangeArrowheads="1"/>
            </p:cNvSpPr>
            <p:nvPr/>
          </p:nvSpPr>
          <p:spPr bwMode="auto">
            <a:xfrm>
              <a:off x="4563" y="2515"/>
              <a:ext cx="867" cy="353"/>
            </a:xfrm>
            <a:prstGeom prst="flowChartProcess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AU" sz="1600" b="0" dirty="0">
                  <a:latin typeface="Arial" charset="0"/>
                </a:rPr>
                <a:t>Qualitative data</a:t>
              </a:r>
              <a:endParaRPr lang="en-AU" sz="1600" dirty="0">
                <a:latin typeface="Arial" charset="0"/>
              </a:endParaRPr>
            </a:p>
          </p:txBody>
        </p:sp>
        <p:cxnSp>
          <p:nvCxnSpPr>
            <p:cNvPr id="43033" name="AutoShape 32"/>
            <p:cNvCxnSpPr>
              <a:cxnSpLocks noChangeShapeType="1"/>
              <a:stCxn id="43038" idx="3"/>
              <a:endCxn id="43032" idx="2"/>
            </p:cNvCxnSpPr>
            <p:nvPr/>
          </p:nvCxnSpPr>
          <p:spPr bwMode="auto">
            <a:xfrm flipV="1">
              <a:off x="4385" y="2868"/>
              <a:ext cx="611" cy="21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43034" name="AutoShape 33"/>
            <p:cNvCxnSpPr>
              <a:cxnSpLocks noChangeShapeType="1"/>
              <a:stCxn id="43037" idx="3"/>
              <a:endCxn id="43032" idx="0"/>
            </p:cNvCxnSpPr>
            <p:nvPr/>
          </p:nvCxnSpPr>
          <p:spPr bwMode="auto">
            <a:xfrm>
              <a:off x="4385" y="2421"/>
              <a:ext cx="611" cy="94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0"/>
          <p:cNvSpPr>
            <a:spLocks noChangeArrowheads="1"/>
          </p:cNvSpPr>
          <p:nvPr/>
        </p:nvSpPr>
        <p:spPr bwMode="auto">
          <a:xfrm>
            <a:off x="0" y="-531813"/>
            <a:ext cx="9144000" cy="1916113"/>
          </a:xfrm>
          <a:prstGeom prst="rect">
            <a:avLst/>
          </a:prstGeom>
          <a:gradFill rotWithShape="1">
            <a:gsLst>
              <a:gs pos="0">
                <a:srgbClr val="2F2F47"/>
              </a:gs>
              <a:gs pos="50000">
                <a:srgbClr val="666699"/>
              </a:gs>
              <a:gs pos="100000">
                <a:srgbClr val="2F2F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476250"/>
            <a:ext cx="7848600" cy="6858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Immersion in the field</a:t>
            </a:r>
          </a:p>
        </p:txBody>
      </p:sp>
      <p:sp>
        <p:nvSpPr>
          <p:cNvPr id="58371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557338"/>
            <a:ext cx="7537450" cy="4679950"/>
          </a:xfrm>
        </p:spPr>
        <p:txBody>
          <a:bodyPr/>
          <a:lstStyle/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b="0" dirty="0" smtClean="0"/>
              <a:t>Literature review</a:t>
            </a:r>
          </a:p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b="0" dirty="0" smtClean="0"/>
              <a:t>Ethnographic approach</a:t>
            </a:r>
          </a:p>
          <a:p>
            <a:pPr lvl="1">
              <a:spcBef>
                <a:spcPct val="30000"/>
              </a:spcBef>
              <a:spcAft>
                <a:spcPct val="30000"/>
              </a:spcAft>
            </a:pPr>
            <a:r>
              <a:rPr lang="en-US" sz="2400" b="0" dirty="0" smtClean="0"/>
              <a:t>weekly staff meetings and partner meeting</a:t>
            </a:r>
          </a:p>
          <a:p>
            <a:pPr lvl="1">
              <a:spcBef>
                <a:spcPct val="30000"/>
              </a:spcBef>
              <a:spcAft>
                <a:spcPct val="30000"/>
              </a:spcAft>
            </a:pPr>
            <a:r>
              <a:rPr lang="en-US" sz="2400" b="0" dirty="0" smtClean="0"/>
              <a:t>multiple visits to each Ucan2 site where program is being delivered</a:t>
            </a:r>
          </a:p>
          <a:p>
            <a:pPr lvl="1">
              <a:spcBef>
                <a:spcPct val="30000"/>
              </a:spcBef>
              <a:spcAft>
                <a:spcPct val="30000"/>
              </a:spcAft>
            </a:pPr>
            <a:r>
              <a:rPr lang="en-US" sz="2400" b="0" dirty="0" smtClean="0"/>
              <a:t>Participation and Observation</a:t>
            </a:r>
          </a:p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b="0" dirty="0" smtClean="0"/>
              <a:t>Comparison group?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0"/>
          <p:cNvSpPr>
            <a:spLocks noChangeArrowheads="1"/>
          </p:cNvSpPr>
          <p:nvPr/>
        </p:nvSpPr>
        <p:spPr bwMode="auto">
          <a:xfrm>
            <a:off x="0" y="-531813"/>
            <a:ext cx="9144000" cy="1916113"/>
          </a:xfrm>
          <a:prstGeom prst="rect">
            <a:avLst/>
          </a:prstGeom>
          <a:gradFill rotWithShape="1">
            <a:gsLst>
              <a:gs pos="0">
                <a:srgbClr val="2F2F47"/>
              </a:gs>
              <a:gs pos="50000">
                <a:srgbClr val="666699"/>
              </a:gs>
              <a:gs pos="100000">
                <a:srgbClr val="2F2F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476250"/>
            <a:ext cx="7848600" cy="685800"/>
          </a:xfrm>
        </p:spPr>
        <p:txBody>
          <a:bodyPr/>
          <a:lstStyle/>
          <a:p>
            <a:pPr algn="r"/>
            <a:r>
              <a:rPr lang="en-AU" dirty="0" smtClean="0">
                <a:solidFill>
                  <a:schemeClr val="bg1"/>
                </a:solidFill>
              </a:rPr>
              <a:t>Data collection </a:t>
            </a:r>
          </a:p>
        </p:txBody>
      </p:sp>
      <p:sp>
        <p:nvSpPr>
          <p:cNvPr id="60419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557338"/>
            <a:ext cx="7537450" cy="4679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AU" sz="2800" b="0" dirty="0" smtClean="0"/>
              <a:t>Social network and wellbeing surveys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AU" sz="2400" b="0" dirty="0" smtClean="0"/>
              <a:t>at beginning and end of six-month program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AU" sz="2400" b="0" dirty="0" smtClean="0"/>
              <a:t>all program participants (215 over 4 program cycles)</a:t>
            </a:r>
          </a:p>
          <a:p>
            <a:pPr>
              <a:lnSpc>
                <a:spcPct val="80000"/>
              </a:lnSpc>
            </a:pPr>
            <a:r>
              <a:rPr lang="en-AU" sz="2800" b="0" dirty="0" smtClean="0"/>
              <a:t>Focus groups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AU" sz="2400" b="0" dirty="0" smtClean="0"/>
              <a:t>14 Ucan2 groups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AU" sz="2400" b="0" dirty="0" smtClean="0"/>
              <a:t>explore experiences of resettlement for refugee youth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AU" sz="2400" b="0" dirty="0" smtClean="0"/>
              <a:t>Impact of Ucan2 program on those experiences</a:t>
            </a:r>
          </a:p>
          <a:p>
            <a:pPr>
              <a:lnSpc>
                <a:spcPct val="80000"/>
              </a:lnSpc>
            </a:pPr>
            <a:r>
              <a:rPr lang="en-AU" sz="2800" b="0" dirty="0" smtClean="0"/>
              <a:t>Individual interviews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AU" sz="2400" b="0" dirty="0" smtClean="0"/>
              <a:t>purposive sampling (culture of origin, age, family structure, gender – approx 20)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AU" sz="2400" b="0" dirty="0" smtClean="0"/>
              <a:t>explore themes in greater detail</a:t>
            </a:r>
          </a:p>
          <a:p>
            <a:pPr>
              <a:lnSpc>
                <a:spcPct val="80000"/>
              </a:lnSpc>
            </a:pPr>
            <a:endParaRPr lang="en-AU" sz="2800" b="0" dirty="0" smtClean="0"/>
          </a:p>
          <a:p>
            <a:pPr>
              <a:lnSpc>
                <a:spcPct val="80000"/>
              </a:lnSpc>
            </a:pPr>
            <a:endParaRPr lang="en-AU" sz="2800" b="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0"/>
          <p:cNvSpPr>
            <a:spLocks noChangeArrowheads="1"/>
          </p:cNvSpPr>
          <p:nvPr/>
        </p:nvSpPr>
        <p:spPr bwMode="auto">
          <a:xfrm>
            <a:off x="0" y="-531813"/>
            <a:ext cx="9144000" cy="1916113"/>
          </a:xfrm>
          <a:prstGeom prst="rect">
            <a:avLst/>
          </a:prstGeom>
          <a:gradFill rotWithShape="1">
            <a:gsLst>
              <a:gs pos="0">
                <a:srgbClr val="2F2F47"/>
              </a:gs>
              <a:gs pos="50000">
                <a:srgbClr val="666699"/>
              </a:gs>
              <a:gs pos="100000">
                <a:srgbClr val="2F2F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476250"/>
            <a:ext cx="7848600" cy="685800"/>
          </a:xfrm>
        </p:spPr>
        <p:txBody>
          <a:bodyPr/>
          <a:lstStyle/>
          <a:p>
            <a:pPr algn="r"/>
            <a:r>
              <a:rPr lang="en-AU" dirty="0" smtClean="0">
                <a:solidFill>
                  <a:schemeClr val="bg1"/>
                </a:solidFill>
              </a:rPr>
              <a:t>Methodological and ethical challenges</a:t>
            </a:r>
          </a:p>
        </p:txBody>
      </p:sp>
      <p:sp>
        <p:nvSpPr>
          <p:cNvPr id="84995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557338"/>
            <a:ext cx="7537450" cy="4679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AU" sz="2800" b="0" dirty="0" smtClean="0"/>
              <a:t>Tension between facilitated access and voluntary participation</a:t>
            </a:r>
          </a:p>
          <a:p>
            <a:pPr>
              <a:lnSpc>
                <a:spcPct val="80000"/>
              </a:lnSpc>
            </a:pPr>
            <a:r>
              <a:rPr lang="en-AU" sz="2800" b="0" dirty="0" smtClean="0"/>
              <a:t>Vulnerability of target population</a:t>
            </a:r>
          </a:p>
          <a:p>
            <a:pPr>
              <a:lnSpc>
                <a:spcPct val="80000"/>
              </a:lnSpc>
            </a:pPr>
            <a:r>
              <a:rPr lang="en-AU" sz="2800" b="0" dirty="0" smtClean="0"/>
              <a:t>Building and maintaining trust</a:t>
            </a:r>
          </a:p>
          <a:p>
            <a:pPr>
              <a:lnSpc>
                <a:spcPct val="80000"/>
              </a:lnSpc>
            </a:pPr>
            <a:r>
              <a:rPr lang="en-AU" sz="2800" b="0" dirty="0" smtClean="0"/>
              <a:t>Informed consent</a:t>
            </a:r>
          </a:p>
          <a:p>
            <a:pPr>
              <a:lnSpc>
                <a:spcPct val="80000"/>
              </a:lnSpc>
            </a:pPr>
            <a:r>
              <a:rPr lang="en-AU" sz="2800" b="0" dirty="0" smtClean="0"/>
              <a:t>Imbalance of power between researcher and participants</a:t>
            </a:r>
          </a:p>
          <a:p>
            <a:pPr>
              <a:lnSpc>
                <a:spcPct val="80000"/>
              </a:lnSpc>
            </a:pPr>
            <a:r>
              <a:rPr lang="en-AU" sz="2800" b="0" dirty="0" smtClean="0"/>
              <a:t>Maximising inclusion and agency in research process</a:t>
            </a:r>
          </a:p>
          <a:p>
            <a:pPr>
              <a:lnSpc>
                <a:spcPct val="80000"/>
              </a:lnSpc>
            </a:pPr>
            <a:r>
              <a:rPr lang="en-AU" sz="2800" b="0" dirty="0" smtClean="0"/>
              <a:t>Potential for tension between rigour and advocacy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endParaRPr lang="en-US" sz="2800" b="0" dirty="0" smtClean="0"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lancholy abstract design template">
  <a:themeElements>
    <a:clrScheme name="Melancholy abstract design template 13">
      <a:dk1>
        <a:srgbClr val="000000"/>
      </a:dk1>
      <a:lt1>
        <a:srgbClr val="FFFFFF"/>
      </a:lt1>
      <a:dk2>
        <a:srgbClr val="4D4D4D"/>
      </a:dk2>
      <a:lt2>
        <a:srgbClr val="777777"/>
      </a:lt2>
      <a:accent1>
        <a:srgbClr val="909082"/>
      </a:accent1>
      <a:accent2>
        <a:srgbClr val="809EA8"/>
      </a:accent2>
      <a:accent3>
        <a:srgbClr val="FFFFFF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Office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777777"/>
        </a:dk1>
        <a:lt1>
          <a:srgbClr val="969696"/>
        </a:lt1>
        <a:dk2>
          <a:srgbClr val="686B5D"/>
        </a:dk2>
        <a:lt2>
          <a:srgbClr val="4E4E44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7F7F7F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12">
        <a:dk1>
          <a:srgbClr val="777777"/>
        </a:dk1>
        <a:lt1>
          <a:srgbClr val="969696"/>
        </a:lt1>
        <a:dk2>
          <a:srgbClr val="686B5D"/>
        </a:dk2>
        <a:lt2>
          <a:srgbClr val="4E4E44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7F7F7F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13">
        <a:dk1>
          <a:srgbClr val="000000"/>
        </a:dk1>
        <a:lt1>
          <a:srgbClr val="FFFFFF"/>
        </a:lt1>
        <a:dk2>
          <a:srgbClr val="4D4D4D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FFFFF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elancholy abstract design template">
  <a:themeElements>
    <a:clrScheme name="1_Melancholy abstract design template 25">
      <a:dk1>
        <a:srgbClr val="000000"/>
      </a:dk1>
      <a:lt1>
        <a:srgbClr val="FFFFFF"/>
      </a:lt1>
      <a:dk2>
        <a:srgbClr val="4D4D4D"/>
      </a:dk2>
      <a:lt2>
        <a:srgbClr val="777777"/>
      </a:lt2>
      <a:accent1>
        <a:srgbClr val="909082"/>
      </a:accent1>
      <a:accent2>
        <a:srgbClr val="809EA8"/>
      </a:accent2>
      <a:accent3>
        <a:srgbClr val="FFFFFF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1_Melancholy abstract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elancholy abstract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elancholy abstract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elancholy abstract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elancholy abstract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elancholy abstract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elancholy abstract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elancholy abstract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elancholy abstract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elancholy abstract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elancholy abstract design templat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elancholy abstract design templat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elancholy abstract design template 12">
        <a:dk1>
          <a:srgbClr val="777777"/>
        </a:dk1>
        <a:lt1>
          <a:srgbClr val="969696"/>
        </a:lt1>
        <a:dk2>
          <a:srgbClr val="686B5D"/>
        </a:dk2>
        <a:lt2>
          <a:srgbClr val="4E4E44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7F7F7F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elancholy abstract design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elancholy abstract design template 1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elancholy abstract design templat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elancholy abstract design template 16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elancholy abstract design template 17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elancholy abstract design template 18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elancholy abstract design template 19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elancholy abstract design template 20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elancholy abstract design template 21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elancholy abstract design template 22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elancholy abstract design template 23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elancholy abstract design template 24">
        <a:dk1>
          <a:srgbClr val="777777"/>
        </a:dk1>
        <a:lt1>
          <a:srgbClr val="969696"/>
        </a:lt1>
        <a:dk2>
          <a:srgbClr val="686B5D"/>
        </a:dk2>
        <a:lt2>
          <a:srgbClr val="4E4E44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7F7F7F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elancholy abstract design template 25">
        <a:dk1>
          <a:srgbClr val="000000"/>
        </a:dk1>
        <a:lt1>
          <a:srgbClr val="FFFFFF"/>
        </a:lt1>
        <a:dk2>
          <a:srgbClr val="4D4D4D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FFFFF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elancholy abstract design template">
  <a:themeElements>
    <a:clrScheme name="2_Melancholy abstract design template 25">
      <a:dk1>
        <a:srgbClr val="000000"/>
      </a:dk1>
      <a:lt1>
        <a:srgbClr val="FFFFFF"/>
      </a:lt1>
      <a:dk2>
        <a:srgbClr val="4D4D4D"/>
      </a:dk2>
      <a:lt2>
        <a:srgbClr val="777777"/>
      </a:lt2>
      <a:accent1>
        <a:srgbClr val="909082"/>
      </a:accent1>
      <a:accent2>
        <a:srgbClr val="809EA8"/>
      </a:accent2>
      <a:accent3>
        <a:srgbClr val="FFFFFF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2_Melancholy abstract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elancholy abstract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elancholy abstract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elancholy abstract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elancholy abstract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elancholy abstract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elancholy abstract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elancholy abstract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elancholy abstract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elancholy abstract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elancholy abstract design templat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elancholy abstract design templat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elancholy abstract design template 12">
        <a:dk1>
          <a:srgbClr val="777777"/>
        </a:dk1>
        <a:lt1>
          <a:srgbClr val="969696"/>
        </a:lt1>
        <a:dk2>
          <a:srgbClr val="686B5D"/>
        </a:dk2>
        <a:lt2>
          <a:srgbClr val="4E4E44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7F7F7F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elancholy abstract design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elancholy abstract design template 1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elancholy abstract design templat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elancholy abstract design template 16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elancholy abstract design template 17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elancholy abstract design template 18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elancholy abstract design template 19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elancholy abstract design template 20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elancholy abstract design template 21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elancholy abstract design template 22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elancholy abstract design template 23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elancholy abstract design template 24">
        <a:dk1>
          <a:srgbClr val="777777"/>
        </a:dk1>
        <a:lt1>
          <a:srgbClr val="969696"/>
        </a:lt1>
        <a:dk2>
          <a:srgbClr val="686B5D"/>
        </a:dk2>
        <a:lt2>
          <a:srgbClr val="4E4E44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7F7F7F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elancholy abstract design template 25">
        <a:dk1>
          <a:srgbClr val="000000"/>
        </a:dk1>
        <a:lt1>
          <a:srgbClr val="FFFFFF"/>
        </a:lt1>
        <a:dk2>
          <a:srgbClr val="4D4D4D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FFFFF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Melancholy abstract design template</Template>
  <TotalTime>10380</TotalTime>
  <Words>773</Words>
  <Application>Microsoft Office PowerPoint</Application>
  <PresentationFormat>On-screen Show (4:3)</PresentationFormat>
  <Paragraphs>148</Paragraphs>
  <Slides>19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Melancholy abstract design template</vt:lpstr>
      <vt:lpstr>1_Melancholy abstract design template</vt:lpstr>
      <vt:lpstr>2_Melancholy abstract design template</vt:lpstr>
      <vt:lpstr> Evaluation Research with Refugee Youth: Adapting Methods to the Population</vt:lpstr>
      <vt:lpstr>Overview of presentation</vt:lpstr>
      <vt:lpstr>Barriers to inclusion for refugee-background youth</vt:lpstr>
      <vt:lpstr>Ucan2 program</vt:lpstr>
      <vt:lpstr>Conceptual framework</vt:lpstr>
      <vt:lpstr>Ucan2 evaluation - methodology</vt:lpstr>
      <vt:lpstr>Immersion in the field</vt:lpstr>
      <vt:lpstr>Data collection </vt:lpstr>
      <vt:lpstr>Methodological and ethical challenges</vt:lpstr>
      <vt:lpstr>Respect for autonomy</vt:lpstr>
      <vt:lpstr>Understandings of research</vt:lpstr>
      <vt:lpstr>Social network mapping</vt:lpstr>
      <vt:lpstr>Maximising benefits and minimising harms</vt:lpstr>
      <vt:lpstr>Benefits and harms</vt:lpstr>
      <vt:lpstr>‘Informed’ consent</vt:lpstr>
      <vt:lpstr>Focus group discussions</vt:lpstr>
      <vt:lpstr>Domains of Inclusion</vt:lpstr>
      <vt:lpstr>Conclusions</vt:lpstr>
      <vt:lpstr>Slide 19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Jack Brockhoff  Child Health and Wellbeing Program</dc:title>
  <dc:creator>Britt Amy Johnson</dc:creator>
  <cp:lastModifiedBy>system administrator</cp:lastModifiedBy>
  <cp:revision>373</cp:revision>
  <cp:lastPrinted>1601-01-01T00:00:00Z</cp:lastPrinted>
  <dcterms:created xsi:type="dcterms:W3CDTF">2009-07-18T11:07:37Z</dcterms:created>
  <dcterms:modified xsi:type="dcterms:W3CDTF">2011-08-31T21:17:09Z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TC011818961033</vt:lpwstr>
  </property>
</Properties>
</file>